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4" r:id="rId3"/>
    <p:sldId id="268" r:id="rId4"/>
    <p:sldId id="265" r:id="rId5"/>
    <p:sldId id="269" r:id="rId6"/>
    <p:sldId id="270" r:id="rId7"/>
    <p:sldId id="263" r:id="rId8"/>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A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3810" autoAdjust="0"/>
  </p:normalViewPr>
  <p:slideViewPr>
    <p:cSldViewPr>
      <p:cViewPr varScale="1">
        <p:scale>
          <a:sx n="72" d="100"/>
          <a:sy n="72" d="100"/>
        </p:scale>
        <p:origin x="1040" y="23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527D"/>
          </a:solidFill>
        </p:spPr>
        <p:txBody>
          <a:bodyPr wrap="square" lIns="0" tIns="0" rIns="0" bIns="0" rtlCol="0"/>
          <a:lstStyle/>
          <a:p>
            <a:endParaRPr/>
          </a:p>
        </p:txBody>
      </p:sp>
      <p:sp>
        <p:nvSpPr>
          <p:cNvPr id="17" name="bg object 17"/>
          <p:cNvSpPr/>
          <p:nvPr/>
        </p:nvSpPr>
        <p:spPr>
          <a:xfrm>
            <a:off x="504601" y="5815339"/>
            <a:ext cx="8081645" cy="5493385"/>
          </a:xfrm>
          <a:custGeom>
            <a:avLst/>
            <a:gdLst/>
            <a:ahLst/>
            <a:cxnLst/>
            <a:rect l="l" t="t" r="r" b="b"/>
            <a:pathLst>
              <a:path w="8081645" h="5493384">
                <a:moveTo>
                  <a:pt x="0" y="0"/>
                </a:moveTo>
                <a:lnTo>
                  <a:pt x="8081317" y="5493216"/>
                </a:lnTo>
              </a:path>
            </a:pathLst>
          </a:custGeom>
          <a:ln w="56717">
            <a:solidFill>
              <a:srgbClr val="FFFFFF"/>
            </a:solidFill>
          </a:ln>
        </p:spPr>
        <p:txBody>
          <a:bodyPr wrap="square" lIns="0" tIns="0" rIns="0" bIns="0" rtlCol="0"/>
          <a:lstStyle/>
          <a:p>
            <a:endParaRPr/>
          </a:p>
        </p:txBody>
      </p:sp>
      <p:sp>
        <p:nvSpPr>
          <p:cNvPr id="18" name="bg object 18"/>
          <p:cNvSpPr/>
          <p:nvPr/>
        </p:nvSpPr>
        <p:spPr>
          <a:xfrm>
            <a:off x="504599" y="0"/>
            <a:ext cx="6127115" cy="5815965"/>
          </a:xfrm>
          <a:custGeom>
            <a:avLst/>
            <a:gdLst/>
            <a:ahLst/>
            <a:cxnLst/>
            <a:rect l="l" t="t" r="r" b="b"/>
            <a:pathLst>
              <a:path w="6127115" h="5815965">
                <a:moveTo>
                  <a:pt x="6126736" y="0"/>
                </a:moveTo>
                <a:lnTo>
                  <a:pt x="0" y="5815437"/>
                </a:lnTo>
              </a:path>
            </a:pathLst>
          </a:custGeom>
          <a:ln w="56717">
            <a:solidFill>
              <a:srgbClr val="FFFFFF"/>
            </a:solidFill>
          </a:ln>
        </p:spPr>
        <p:txBody>
          <a:bodyPr wrap="square" lIns="0" tIns="0" rIns="0" bIns="0" rtlCol="0"/>
          <a:lstStyle/>
          <a:p>
            <a:endParaRPr/>
          </a:p>
        </p:txBody>
      </p:sp>
      <p:sp>
        <p:nvSpPr>
          <p:cNvPr id="19" name="bg object 19"/>
          <p:cNvSpPr/>
          <p:nvPr/>
        </p:nvSpPr>
        <p:spPr>
          <a:xfrm>
            <a:off x="7418057" y="5606979"/>
            <a:ext cx="2377440" cy="463550"/>
          </a:xfrm>
          <a:custGeom>
            <a:avLst/>
            <a:gdLst/>
            <a:ahLst/>
            <a:cxnLst/>
            <a:rect l="l" t="t" r="r" b="b"/>
            <a:pathLst>
              <a:path w="2377440" h="463550">
                <a:moveTo>
                  <a:pt x="976426" y="463194"/>
                </a:moveTo>
                <a:lnTo>
                  <a:pt x="915035" y="382638"/>
                </a:lnTo>
                <a:lnTo>
                  <a:pt x="845959" y="292011"/>
                </a:lnTo>
                <a:lnTo>
                  <a:pt x="705269" y="107403"/>
                </a:lnTo>
                <a:lnTo>
                  <a:pt x="623417" y="0"/>
                </a:lnTo>
                <a:lnTo>
                  <a:pt x="600875" y="0"/>
                </a:lnTo>
                <a:lnTo>
                  <a:pt x="600875" y="292011"/>
                </a:lnTo>
                <a:lnTo>
                  <a:pt x="353009" y="292011"/>
                </a:lnTo>
                <a:lnTo>
                  <a:pt x="476948" y="107403"/>
                </a:lnTo>
                <a:lnTo>
                  <a:pt x="600875" y="292011"/>
                </a:lnTo>
                <a:lnTo>
                  <a:pt x="600875" y="0"/>
                </a:lnTo>
                <a:lnTo>
                  <a:pt x="353009" y="0"/>
                </a:lnTo>
                <a:lnTo>
                  <a:pt x="0" y="463194"/>
                </a:lnTo>
                <a:lnTo>
                  <a:pt x="240360" y="463194"/>
                </a:lnTo>
                <a:lnTo>
                  <a:pt x="292925" y="382638"/>
                </a:lnTo>
                <a:lnTo>
                  <a:pt x="660958" y="382638"/>
                </a:lnTo>
                <a:lnTo>
                  <a:pt x="713549" y="463194"/>
                </a:lnTo>
                <a:lnTo>
                  <a:pt x="976426" y="463194"/>
                </a:lnTo>
                <a:close/>
              </a:path>
              <a:path w="2377440" h="463550">
                <a:moveTo>
                  <a:pt x="2377224" y="463194"/>
                </a:moveTo>
                <a:lnTo>
                  <a:pt x="2219502" y="0"/>
                </a:lnTo>
                <a:lnTo>
                  <a:pt x="1956612" y="0"/>
                </a:lnTo>
                <a:lnTo>
                  <a:pt x="1753819" y="315518"/>
                </a:lnTo>
                <a:lnTo>
                  <a:pt x="1551025" y="0"/>
                </a:lnTo>
                <a:lnTo>
                  <a:pt x="1288135" y="0"/>
                </a:lnTo>
                <a:lnTo>
                  <a:pt x="1130401" y="463194"/>
                </a:lnTo>
                <a:lnTo>
                  <a:pt x="1370761" y="463194"/>
                </a:lnTo>
                <a:lnTo>
                  <a:pt x="1449616" y="164465"/>
                </a:lnTo>
                <a:lnTo>
                  <a:pt x="1641144" y="463194"/>
                </a:lnTo>
                <a:lnTo>
                  <a:pt x="1866480" y="463194"/>
                </a:lnTo>
                <a:lnTo>
                  <a:pt x="2058009" y="164465"/>
                </a:lnTo>
                <a:lnTo>
                  <a:pt x="2136876" y="463194"/>
                </a:lnTo>
                <a:lnTo>
                  <a:pt x="2377224" y="463194"/>
                </a:lnTo>
                <a:close/>
              </a:path>
            </a:pathLst>
          </a:custGeom>
          <a:solidFill>
            <a:srgbClr val="FDFDFD"/>
          </a:solidFill>
        </p:spPr>
        <p:txBody>
          <a:bodyPr wrap="square" lIns="0" tIns="0" rIns="0" bIns="0" rtlCol="0"/>
          <a:lstStyle/>
          <a:p>
            <a:endParaRPr/>
          </a:p>
        </p:txBody>
      </p:sp>
      <p:sp>
        <p:nvSpPr>
          <p:cNvPr id="20" name="bg object 20"/>
          <p:cNvSpPr/>
          <p:nvPr/>
        </p:nvSpPr>
        <p:spPr>
          <a:xfrm>
            <a:off x="12003517" y="5606973"/>
            <a:ext cx="972819" cy="463550"/>
          </a:xfrm>
          <a:custGeom>
            <a:avLst/>
            <a:gdLst/>
            <a:ahLst/>
            <a:cxnLst/>
            <a:rect l="l" t="t" r="r" b="b"/>
            <a:pathLst>
              <a:path w="972820" h="463550">
                <a:moveTo>
                  <a:pt x="619658" y="0"/>
                </a:moveTo>
                <a:lnTo>
                  <a:pt x="349265" y="0"/>
                </a:lnTo>
                <a:lnTo>
                  <a:pt x="0" y="463197"/>
                </a:lnTo>
                <a:lnTo>
                  <a:pt x="236598" y="463197"/>
                </a:lnTo>
                <a:lnTo>
                  <a:pt x="289170" y="382641"/>
                </a:lnTo>
                <a:lnTo>
                  <a:pt x="911273" y="382641"/>
                </a:lnTo>
                <a:lnTo>
                  <a:pt x="842207" y="292015"/>
                </a:lnTo>
                <a:lnTo>
                  <a:pt x="349265" y="292015"/>
                </a:lnTo>
                <a:lnTo>
                  <a:pt x="473196" y="107405"/>
                </a:lnTo>
                <a:lnTo>
                  <a:pt x="701513" y="107405"/>
                </a:lnTo>
                <a:lnTo>
                  <a:pt x="619658" y="0"/>
                </a:lnTo>
                <a:close/>
              </a:path>
              <a:path w="972820" h="463550">
                <a:moveTo>
                  <a:pt x="911273" y="382641"/>
                </a:moveTo>
                <a:lnTo>
                  <a:pt x="657205" y="382641"/>
                </a:lnTo>
                <a:lnTo>
                  <a:pt x="709786" y="463197"/>
                </a:lnTo>
                <a:lnTo>
                  <a:pt x="972666" y="463197"/>
                </a:lnTo>
                <a:lnTo>
                  <a:pt x="911273" y="382641"/>
                </a:lnTo>
                <a:close/>
              </a:path>
              <a:path w="972820" h="463550">
                <a:moveTo>
                  <a:pt x="701513" y="107405"/>
                </a:moveTo>
                <a:lnTo>
                  <a:pt x="473196" y="107405"/>
                </a:lnTo>
                <a:lnTo>
                  <a:pt x="597128" y="292015"/>
                </a:lnTo>
                <a:lnTo>
                  <a:pt x="842207" y="292015"/>
                </a:lnTo>
                <a:lnTo>
                  <a:pt x="701513" y="107405"/>
                </a:lnTo>
                <a:close/>
              </a:path>
            </a:pathLst>
          </a:custGeom>
          <a:solidFill>
            <a:srgbClr val="FDFDFD"/>
          </a:solidFill>
        </p:spPr>
        <p:txBody>
          <a:bodyPr wrap="square" lIns="0" tIns="0" rIns="0" bIns="0" rtlCol="0"/>
          <a:lstStyle/>
          <a:p>
            <a:endParaRPr/>
          </a:p>
        </p:txBody>
      </p:sp>
      <p:sp>
        <p:nvSpPr>
          <p:cNvPr id="21" name="bg object 21"/>
          <p:cNvSpPr/>
          <p:nvPr/>
        </p:nvSpPr>
        <p:spPr>
          <a:xfrm>
            <a:off x="13178986" y="5606973"/>
            <a:ext cx="841375" cy="463550"/>
          </a:xfrm>
          <a:custGeom>
            <a:avLst/>
            <a:gdLst/>
            <a:ahLst/>
            <a:cxnLst/>
            <a:rect l="l" t="t" r="r" b="b"/>
            <a:pathLst>
              <a:path w="841375" h="463550">
                <a:moveTo>
                  <a:pt x="818692" y="0"/>
                </a:moveTo>
                <a:lnTo>
                  <a:pt x="525769" y="0"/>
                </a:lnTo>
                <a:lnTo>
                  <a:pt x="240350" y="201390"/>
                </a:lnTo>
                <a:lnTo>
                  <a:pt x="240350" y="0"/>
                </a:lnTo>
                <a:lnTo>
                  <a:pt x="0" y="0"/>
                </a:lnTo>
                <a:lnTo>
                  <a:pt x="0" y="463197"/>
                </a:lnTo>
                <a:lnTo>
                  <a:pt x="240350" y="463197"/>
                </a:lnTo>
                <a:lnTo>
                  <a:pt x="240350" y="241668"/>
                </a:lnTo>
                <a:lnTo>
                  <a:pt x="525769" y="463197"/>
                </a:lnTo>
                <a:lnTo>
                  <a:pt x="841230" y="463197"/>
                </a:lnTo>
                <a:lnTo>
                  <a:pt x="491965" y="221529"/>
                </a:lnTo>
                <a:lnTo>
                  <a:pt x="818692" y="0"/>
                </a:lnTo>
                <a:close/>
              </a:path>
            </a:pathLst>
          </a:custGeom>
          <a:solidFill>
            <a:srgbClr val="FDFDFD"/>
          </a:solidFill>
        </p:spPr>
        <p:txBody>
          <a:bodyPr wrap="square" lIns="0" tIns="0" rIns="0" bIns="0" rtlCol="0"/>
          <a:lstStyle/>
          <a:p>
            <a:endParaRPr/>
          </a:p>
        </p:txBody>
      </p:sp>
      <p:sp>
        <p:nvSpPr>
          <p:cNvPr id="22" name="bg object 22"/>
          <p:cNvSpPr/>
          <p:nvPr/>
        </p:nvSpPr>
        <p:spPr>
          <a:xfrm>
            <a:off x="10993291" y="5606972"/>
            <a:ext cx="845185" cy="463550"/>
          </a:xfrm>
          <a:custGeom>
            <a:avLst/>
            <a:gdLst/>
            <a:ahLst/>
            <a:cxnLst/>
            <a:rect l="l" t="t" r="r" b="b"/>
            <a:pathLst>
              <a:path w="845184" h="463550">
                <a:moveTo>
                  <a:pt x="371794" y="0"/>
                </a:moveTo>
                <a:lnTo>
                  <a:pt x="0" y="0"/>
                </a:lnTo>
                <a:lnTo>
                  <a:pt x="0" y="463197"/>
                </a:lnTo>
                <a:lnTo>
                  <a:pt x="240350" y="463197"/>
                </a:lnTo>
                <a:lnTo>
                  <a:pt x="240350" y="322224"/>
                </a:lnTo>
                <a:lnTo>
                  <a:pt x="702129" y="322224"/>
                </a:lnTo>
                <a:lnTo>
                  <a:pt x="664717" y="285305"/>
                </a:lnTo>
                <a:lnTo>
                  <a:pt x="716663" y="267769"/>
                </a:lnTo>
                <a:lnTo>
                  <a:pt x="755811" y="244111"/>
                </a:lnTo>
                <a:lnTo>
                  <a:pt x="764459" y="234957"/>
                </a:lnTo>
                <a:lnTo>
                  <a:pt x="240350" y="234957"/>
                </a:lnTo>
                <a:lnTo>
                  <a:pt x="240350" y="90625"/>
                </a:lnTo>
                <a:lnTo>
                  <a:pt x="785651" y="90625"/>
                </a:lnTo>
                <a:lnTo>
                  <a:pt x="765650" y="65030"/>
                </a:lnTo>
                <a:lnTo>
                  <a:pt x="722873" y="38651"/>
                </a:lnTo>
                <a:lnTo>
                  <a:pt x="668478" y="20139"/>
                </a:lnTo>
                <a:lnTo>
                  <a:pt x="625115" y="11654"/>
                </a:lnTo>
                <a:lnTo>
                  <a:pt x="578206" y="5967"/>
                </a:lnTo>
                <a:lnTo>
                  <a:pt x="528585" y="2517"/>
                </a:lnTo>
                <a:lnTo>
                  <a:pt x="477087" y="745"/>
                </a:lnTo>
                <a:lnTo>
                  <a:pt x="424545" y="93"/>
                </a:lnTo>
                <a:lnTo>
                  <a:pt x="371794" y="0"/>
                </a:lnTo>
                <a:close/>
              </a:path>
              <a:path w="845184" h="463550">
                <a:moveTo>
                  <a:pt x="702129" y="322224"/>
                </a:moveTo>
                <a:lnTo>
                  <a:pt x="446906" y="322224"/>
                </a:lnTo>
                <a:lnTo>
                  <a:pt x="570837" y="463197"/>
                </a:lnTo>
                <a:lnTo>
                  <a:pt x="844983" y="463197"/>
                </a:lnTo>
                <a:lnTo>
                  <a:pt x="702129" y="322224"/>
                </a:lnTo>
                <a:close/>
              </a:path>
              <a:path w="845184" h="463550">
                <a:moveTo>
                  <a:pt x="785651" y="90625"/>
                </a:moveTo>
                <a:lnTo>
                  <a:pt x="390572" y="90625"/>
                </a:lnTo>
                <a:lnTo>
                  <a:pt x="470435" y="94506"/>
                </a:lnTo>
                <a:lnTo>
                  <a:pt x="525299" y="106568"/>
                </a:lnTo>
                <a:lnTo>
                  <a:pt x="556926" y="127440"/>
                </a:lnTo>
                <a:lnTo>
                  <a:pt x="567076" y="157752"/>
                </a:lnTo>
                <a:lnTo>
                  <a:pt x="561150" y="184342"/>
                </a:lnTo>
                <a:lnTo>
                  <a:pt x="521132" y="218641"/>
                </a:lnTo>
                <a:lnTo>
                  <a:pt x="467557" y="232123"/>
                </a:lnTo>
                <a:lnTo>
                  <a:pt x="415920" y="234852"/>
                </a:lnTo>
                <a:lnTo>
                  <a:pt x="383059" y="234957"/>
                </a:lnTo>
                <a:lnTo>
                  <a:pt x="764459" y="234957"/>
                </a:lnTo>
                <a:lnTo>
                  <a:pt x="782882" y="215458"/>
                </a:lnTo>
                <a:lnTo>
                  <a:pt x="798597" y="182940"/>
                </a:lnTo>
                <a:lnTo>
                  <a:pt x="803675" y="147683"/>
                </a:lnTo>
                <a:lnTo>
                  <a:pt x="793641" y="100849"/>
                </a:lnTo>
                <a:lnTo>
                  <a:pt x="785651" y="90625"/>
                </a:lnTo>
                <a:close/>
              </a:path>
            </a:pathLst>
          </a:custGeom>
          <a:solidFill>
            <a:srgbClr val="FDFDFD"/>
          </a:solidFill>
        </p:spPr>
        <p:txBody>
          <a:bodyPr wrap="square" lIns="0" tIns="0" rIns="0" bIns="0" rtlCol="0"/>
          <a:lstStyle/>
          <a:p>
            <a:endParaRPr/>
          </a:p>
        </p:txBody>
      </p:sp>
      <p:sp>
        <p:nvSpPr>
          <p:cNvPr id="23" name="bg object 23"/>
          <p:cNvSpPr/>
          <p:nvPr/>
        </p:nvSpPr>
        <p:spPr>
          <a:xfrm>
            <a:off x="9904198" y="5606971"/>
            <a:ext cx="875030" cy="463550"/>
          </a:xfrm>
          <a:custGeom>
            <a:avLst/>
            <a:gdLst/>
            <a:ahLst/>
            <a:cxnLst/>
            <a:rect l="l" t="t" r="r" b="b"/>
            <a:pathLst>
              <a:path w="875029" h="463550">
                <a:moveTo>
                  <a:pt x="875025" y="0"/>
                </a:moveTo>
                <a:lnTo>
                  <a:pt x="26290" y="0"/>
                </a:lnTo>
                <a:lnTo>
                  <a:pt x="0" y="104054"/>
                </a:lnTo>
                <a:lnTo>
                  <a:pt x="311700" y="104054"/>
                </a:lnTo>
                <a:lnTo>
                  <a:pt x="311700" y="463205"/>
                </a:lnTo>
                <a:lnTo>
                  <a:pt x="555812" y="463205"/>
                </a:lnTo>
                <a:lnTo>
                  <a:pt x="555812" y="104054"/>
                </a:lnTo>
                <a:lnTo>
                  <a:pt x="848743" y="104054"/>
                </a:lnTo>
                <a:lnTo>
                  <a:pt x="875025" y="0"/>
                </a:lnTo>
                <a:close/>
              </a:path>
            </a:pathLst>
          </a:custGeom>
          <a:solidFill>
            <a:srgbClr val="FDFDFD"/>
          </a:solidFill>
        </p:spPr>
        <p:txBody>
          <a:bodyPr wrap="square" lIns="0" tIns="0" rIns="0" bIns="0" rtlCol="0"/>
          <a:lstStyle/>
          <a:p>
            <a:endParaRPr/>
          </a:p>
        </p:txBody>
      </p:sp>
      <p:sp>
        <p:nvSpPr>
          <p:cNvPr id="24" name="bg object 24"/>
          <p:cNvSpPr/>
          <p:nvPr/>
        </p:nvSpPr>
        <p:spPr>
          <a:xfrm>
            <a:off x="4894364" y="5291473"/>
            <a:ext cx="2963545" cy="889635"/>
          </a:xfrm>
          <a:custGeom>
            <a:avLst/>
            <a:gdLst/>
            <a:ahLst/>
            <a:cxnLst/>
            <a:rect l="l" t="t" r="r" b="b"/>
            <a:pathLst>
              <a:path w="2963545" h="889635">
                <a:moveTo>
                  <a:pt x="1881505" y="83908"/>
                </a:moveTo>
                <a:lnTo>
                  <a:pt x="1831644" y="78308"/>
                </a:lnTo>
                <a:lnTo>
                  <a:pt x="1780527" y="71602"/>
                </a:lnTo>
                <a:lnTo>
                  <a:pt x="1729409" y="63766"/>
                </a:lnTo>
                <a:lnTo>
                  <a:pt x="1679549" y="54813"/>
                </a:lnTo>
                <a:lnTo>
                  <a:pt x="1632178" y="44754"/>
                </a:lnTo>
                <a:lnTo>
                  <a:pt x="1588579" y="33566"/>
                </a:lnTo>
                <a:lnTo>
                  <a:pt x="1544535" y="32194"/>
                </a:lnTo>
                <a:lnTo>
                  <a:pt x="1484122" y="30797"/>
                </a:lnTo>
                <a:lnTo>
                  <a:pt x="1409255" y="29679"/>
                </a:lnTo>
                <a:lnTo>
                  <a:pt x="1367015" y="29298"/>
                </a:lnTo>
                <a:lnTo>
                  <a:pt x="1321879" y="29108"/>
                </a:lnTo>
                <a:lnTo>
                  <a:pt x="1274102" y="29121"/>
                </a:lnTo>
                <a:lnTo>
                  <a:pt x="1223911" y="29375"/>
                </a:lnTo>
                <a:lnTo>
                  <a:pt x="1171562" y="29921"/>
                </a:lnTo>
                <a:lnTo>
                  <a:pt x="1117295" y="30784"/>
                </a:lnTo>
                <a:lnTo>
                  <a:pt x="1061351" y="32016"/>
                </a:lnTo>
                <a:lnTo>
                  <a:pt x="1003960" y="33629"/>
                </a:lnTo>
                <a:lnTo>
                  <a:pt x="945375" y="35674"/>
                </a:lnTo>
                <a:lnTo>
                  <a:pt x="885825" y="38176"/>
                </a:lnTo>
                <a:lnTo>
                  <a:pt x="825563" y="41186"/>
                </a:lnTo>
                <a:lnTo>
                  <a:pt x="764832" y="44729"/>
                </a:lnTo>
                <a:lnTo>
                  <a:pt x="703872" y="48856"/>
                </a:lnTo>
                <a:lnTo>
                  <a:pt x="642912" y="53594"/>
                </a:lnTo>
                <a:lnTo>
                  <a:pt x="582206" y="58966"/>
                </a:lnTo>
                <a:lnTo>
                  <a:pt x="521995" y="65024"/>
                </a:lnTo>
                <a:lnTo>
                  <a:pt x="462521" y="71805"/>
                </a:lnTo>
                <a:lnTo>
                  <a:pt x="404012" y="79349"/>
                </a:lnTo>
                <a:lnTo>
                  <a:pt x="346722" y="87668"/>
                </a:lnTo>
                <a:lnTo>
                  <a:pt x="290893" y="96824"/>
                </a:lnTo>
                <a:lnTo>
                  <a:pt x="236753" y="106845"/>
                </a:lnTo>
                <a:lnTo>
                  <a:pt x="184556" y="117767"/>
                </a:lnTo>
                <a:lnTo>
                  <a:pt x="134543" y="129628"/>
                </a:lnTo>
                <a:lnTo>
                  <a:pt x="86956" y="142455"/>
                </a:lnTo>
                <a:lnTo>
                  <a:pt x="42024" y="156286"/>
                </a:lnTo>
                <a:lnTo>
                  <a:pt x="0" y="171170"/>
                </a:lnTo>
                <a:lnTo>
                  <a:pt x="78892" y="211988"/>
                </a:lnTo>
                <a:lnTo>
                  <a:pt x="160997" y="254012"/>
                </a:lnTo>
                <a:lnTo>
                  <a:pt x="203568" y="275551"/>
                </a:lnTo>
                <a:lnTo>
                  <a:pt x="247307" y="297484"/>
                </a:lnTo>
                <a:lnTo>
                  <a:pt x="292341" y="319824"/>
                </a:lnTo>
                <a:lnTo>
                  <a:pt x="338810" y="342607"/>
                </a:lnTo>
                <a:lnTo>
                  <a:pt x="386816" y="365848"/>
                </a:lnTo>
                <a:lnTo>
                  <a:pt x="430047" y="348437"/>
                </a:lnTo>
                <a:lnTo>
                  <a:pt x="474091" y="331736"/>
                </a:lnTo>
                <a:lnTo>
                  <a:pt x="518909" y="315747"/>
                </a:lnTo>
                <a:lnTo>
                  <a:pt x="564464" y="300443"/>
                </a:lnTo>
                <a:lnTo>
                  <a:pt x="610717" y="285826"/>
                </a:lnTo>
                <a:lnTo>
                  <a:pt x="657631" y="271868"/>
                </a:lnTo>
                <a:lnTo>
                  <a:pt x="705167" y="258572"/>
                </a:lnTo>
                <a:lnTo>
                  <a:pt x="753275" y="245897"/>
                </a:lnTo>
                <a:lnTo>
                  <a:pt x="801941" y="233845"/>
                </a:lnTo>
                <a:lnTo>
                  <a:pt x="851103" y="222389"/>
                </a:lnTo>
                <a:lnTo>
                  <a:pt x="900734" y="211531"/>
                </a:lnTo>
                <a:lnTo>
                  <a:pt x="950798" y="201256"/>
                </a:lnTo>
                <a:lnTo>
                  <a:pt x="1001255" y="191528"/>
                </a:lnTo>
                <a:lnTo>
                  <a:pt x="1052055" y="182346"/>
                </a:lnTo>
                <a:lnTo>
                  <a:pt x="1103172" y="173697"/>
                </a:lnTo>
                <a:lnTo>
                  <a:pt x="1154569" y="165557"/>
                </a:lnTo>
                <a:lnTo>
                  <a:pt x="1206207" y="157924"/>
                </a:lnTo>
                <a:lnTo>
                  <a:pt x="1258036" y="150774"/>
                </a:lnTo>
                <a:lnTo>
                  <a:pt x="1310017" y="144081"/>
                </a:lnTo>
                <a:lnTo>
                  <a:pt x="1362138" y="137858"/>
                </a:lnTo>
                <a:lnTo>
                  <a:pt x="1414322" y="132080"/>
                </a:lnTo>
                <a:lnTo>
                  <a:pt x="1466570" y="126707"/>
                </a:lnTo>
                <a:lnTo>
                  <a:pt x="1518818" y="121754"/>
                </a:lnTo>
                <a:lnTo>
                  <a:pt x="1571028" y="117208"/>
                </a:lnTo>
                <a:lnTo>
                  <a:pt x="1623174" y="113030"/>
                </a:lnTo>
                <a:lnTo>
                  <a:pt x="1675218" y="109220"/>
                </a:lnTo>
                <a:lnTo>
                  <a:pt x="1727098" y="105765"/>
                </a:lnTo>
                <a:lnTo>
                  <a:pt x="1778812" y="102641"/>
                </a:lnTo>
                <a:lnTo>
                  <a:pt x="1830285" y="99834"/>
                </a:lnTo>
                <a:lnTo>
                  <a:pt x="1881505" y="97332"/>
                </a:lnTo>
                <a:lnTo>
                  <a:pt x="1881505" y="83908"/>
                </a:lnTo>
                <a:close/>
              </a:path>
              <a:path w="2963545" h="889635">
                <a:moveTo>
                  <a:pt x="2504910" y="80543"/>
                </a:moveTo>
                <a:lnTo>
                  <a:pt x="2456040" y="84886"/>
                </a:lnTo>
                <a:lnTo>
                  <a:pt x="2402929" y="88925"/>
                </a:lnTo>
                <a:lnTo>
                  <a:pt x="2346909" y="92608"/>
                </a:lnTo>
                <a:lnTo>
                  <a:pt x="2289314" y="95872"/>
                </a:lnTo>
                <a:lnTo>
                  <a:pt x="2231466" y="98666"/>
                </a:lnTo>
                <a:lnTo>
                  <a:pt x="2174710" y="100939"/>
                </a:lnTo>
                <a:lnTo>
                  <a:pt x="2120354" y="102628"/>
                </a:lnTo>
                <a:lnTo>
                  <a:pt x="2069757" y="103682"/>
                </a:lnTo>
                <a:lnTo>
                  <a:pt x="2024214" y="104051"/>
                </a:lnTo>
                <a:lnTo>
                  <a:pt x="1984933" y="107632"/>
                </a:lnTo>
                <a:lnTo>
                  <a:pt x="1943823" y="111671"/>
                </a:lnTo>
                <a:lnTo>
                  <a:pt x="1900986" y="116179"/>
                </a:lnTo>
                <a:lnTo>
                  <a:pt x="1856562" y="121170"/>
                </a:lnTo>
                <a:lnTo>
                  <a:pt x="1810689" y="126644"/>
                </a:lnTo>
                <a:lnTo>
                  <a:pt x="1763496" y="132613"/>
                </a:lnTo>
                <a:lnTo>
                  <a:pt x="1715096" y="139103"/>
                </a:lnTo>
                <a:lnTo>
                  <a:pt x="1665655" y="146113"/>
                </a:lnTo>
                <a:lnTo>
                  <a:pt x="1615274" y="153657"/>
                </a:lnTo>
                <a:lnTo>
                  <a:pt x="1564093" y="161734"/>
                </a:lnTo>
                <a:lnTo>
                  <a:pt x="1512252" y="170357"/>
                </a:lnTo>
                <a:lnTo>
                  <a:pt x="1459865" y="179552"/>
                </a:lnTo>
                <a:lnTo>
                  <a:pt x="1407083" y="189318"/>
                </a:lnTo>
                <a:lnTo>
                  <a:pt x="1354023" y="199669"/>
                </a:lnTo>
                <a:lnTo>
                  <a:pt x="1300810" y="210616"/>
                </a:lnTo>
                <a:lnTo>
                  <a:pt x="1247597" y="222161"/>
                </a:lnTo>
                <a:lnTo>
                  <a:pt x="1194498" y="234327"/>
                </a:lnTo>
                <a:lnTo>
                  <a:pt x="1141641" y="247116"/>
                </a:lnTo>
                <a:lnTo>
                  <a:pt x="1089177" y="260540"/>
                </a:lnTo>
                <a:lnTo>
                  <a:pt x="1037209" y="274612"/>
                </a:lnTo>
                <a:lnTo>
                  <a:pt x="985901" y="289331"/>
                </a:lnTo>
                <a:lnTo>
                  <a:pt x="935355" y="304723"/>
                </a:lnTo>
                <a:lnTo>
                  <a:pt x="885723" y="320802"/>
                </a:lnTo>
                <a:lnTo>
                  <a:pt x="837120" y="337553"/>
                </a:lnTo>
                <a:lnTo>
                  <a:pt x="789686" y="355003"/>
                </a:lnTo>
                <a:lnTo>
                  <a:pt x="743546" y="373176"/>
                </a:lnTo>
                <a:lnTo>
                  <a:pt x="698842" y="392049"/>
                </a:lnTo>
                <a:lnTo>
                  <a:pt x="655688" y="411670"/>
                </a:lnTo>
                <a:lnTo>
                  <a:pt x="614235" y="432015"/>
                </a:lnTo>
                <a:lnTo>
                  <a:pt x="574598" y="453123"/>
                </a:lnTo>
                <a:lnTo>
                  <a:pt x="622300" y="474256"/>
                </a:lnTo>
                <a:lnTo>
                  <a:pt x="670242" y="495173"/>
                </a:lnTo>
                <a:lnTo>
                  <a:pt x="718413" y="515899"/>
                </a:lnTo>
                <a:lnTo>
                  <a:pt x="766762" y="536460"/>
                </a:lnTo>
                <a:lnTo>
                  <a:pt x="863904" y="577189"/>
                </a:lnTo>
                <a:lnTo>
                  <a:pt x="1010234" y="637730"/>
                </a:lnTo>
                <a:lnTo>
                  <a:pt x="1048639" y="608977"/>
                </a:lnTo>
                <a:lnTo>
                  <a:pt x="1087831" y="581215"/>
                </a:lnTo>
                <a:lnTo>
                  <a:pt x="1127760" y="554431"/>
                </a:lnTo>
                <a:lnTo>
                  <a:pt x="1168412" y="528586"/>
                </a:lnTo>
                <a:lnTo>
                  <a:pt x="1209763" y="503682"/>
                </a:lnTo>
                <a:lnTo>
                  <a:pt x="1251788" y="479666"/>
                </a:lnTo>
                <a:lnTo>
                  <a:pt x="1294472" y="456526"/>
                </a:lnTo>
                <a:lnTo>
                  <a:pt x="1337779" y="434238"/>
                </a:lnTo>
                <a:lnTo>
                  <a:pt x="1381683" y="412788"/>
                </a:lnTo>
                <a:lnTo>
                  <a:pt x="1426184" y="392125"/>
                </a:lnTo>
                <a:lnTo>
                  <a:pt x="1471231" y="372237"/>
                </a:lnTo>
                <a:lnTo>
                  <a:pt x="1516824" y="353110"/>
                </a:lnTo>
                <a:lnTo>
                  <a:pt x="1562925" y="334708"/>
                </a:lnTo>
                <a:lnTo>
                  <a:pt x="1609509" y="317004"/>
                </a:lnTo>
                <a:lnTo>
                  <a:pt x="1656562" y="299986"/>
                </a:lnTo>
                <a:lnTo>
                  <a:pt x="1704060" y="283616"/>
                </a:lnTo>
                <a:lnTo>
                  <a:pt x="1751965" y="267881"/>
                </a:lnTo>
                <a:lnTo>
                  <a:pt x="1800275" y="252755"/>
                </a:lnTo>
                <a:lnTo>
                  <a:pt x="1848954" y="238201"/>
                </a:lnTo>
                <a:lnTo>
                  <a:pt x="1897976" y="224205"/>
                </a:lnTo>
                <a:lnTo>
                  <a:pt x="1947329" y="210731"/>
                </a:lnTo>
                <a:lnTo>
                  <a:pt x="1996973" y="197777"/>
                </a:lnTo>
                <a:lnTo>
                  <a:pt x="2046909" y="185293"/>
                </a:lnTo>
                <a:lnTo>
                  <a:pt x="2097087" y="173278"/>
                </a:lnTo>
                <a:lnTo>
                  <a:pt x="2147506" y="161683"/>
                </a:lnTo>
                <a:lnTo>
                  <a:pt x="2198128" y="150507"/>
                </a:lnTo>
                <a:lnTo>
                  <a:pt x="2248928" y="139712"/>
                </a:lnTo>
                <a:lnTo>
                  <a:pt x="2299906" y="129273"/>
                </a:lnTo>
                <a:lnTo>
                  <a:pt x="2351011" y="119164"/>
                </a:lnTo>
                <a:lnTo>
                  <a:pt x="2402230" y="109372"/>
                </a:lnTo>
                <a:lnTo>
                  <a:pt x="2453538" y="99872"/>
                </a:lnTo>
                <a:lnTo>
                  <a:pt x="2504910" y="90614"/>
                </a:lnTo>
                <a:lnTo>
                  <a:pt x="2504910" y="80543"/>
                </a:lnTo>
                <a:close/>
              </a:path>
              <a:path w="2963545" h="889635">
                <a:moveTo>
                  <a:pt x="2963087" y="0"/>
                </a:moveTo>
                <a:lnTo>
                  <a:pt x="2832290" y="31394"/>
                </a:lnTo>
                <a:lnTo>
                  <a:pt x="2706662" y="62128"/>
                </a:lnTo>
                <a:lnTo>
                  <a:pt x="2645727" y="77317"/>
                </a:lnTo>
                <a:lnTo>
                  <a:pt x="2586024" y="92443"/>
                </a:lnTo>
                <a:lnTo>
                  <a:pt x="2527541" y="107518"/>
                </a:lnTo>
                <a:lnTo>
                  <a:pt x="2470239" y="122593"/>
                </a:lnTo>
                <a:lnTo>
                  <a:pt x="2414130" y="137668"/>
                </a:lnTo>
                <a:lnTo>
                  <a:pt x="2359164" y="152781"/>
                </a:lnTo>
                <a:lnTo>
                  <a:pt x="2305342" y="167982"/>
                </a:lnTo>
                <a:lnTo>
                  <a:pt x="2252637" y="183286"/>
                </a:lnTo>
                <a:lnTo>
                  <a:pt x="2201024" y="198716"/>
                </a:lnTo>
                <a:lnTo>
                  <a:pt x="2150503" y="214312"/>
                </a:lnTo>
                <a:lnTo>
                  <a:pt x="2101037" y="230098"/>
                </a:lnTo>
                <a:lnTo>
                  <a:pt x="2052624" y="246113"/>
                </a:lnTo>
                <a:lnTo>
                  <a:pt x="2005228" y="262382"/>
                </a:lnTo>
                <a:lnTo>
                  <a:pt x="1958835" y="278930"/>
                </a:lnTo>
                <a:lnTo>
                  <a:pt x="1913432" y="295783"/>
                </a:lnTo>
                <a:lnTo>
                  <a:pt x="1868995" y="312991"/>
                </a:lnTo>
                <a:lnTo>
                  <a:pt x="1825498" y="330568"/>
                </a:lnTo>
                <a:lnTo>
                  <a:pt x="1782940" y="348538"/>
                </a:lnTo>
                <a:lnTo>
                  <a:pt x="1741297" y="366941"/>
                </a:lnTo>
                <a:lnTo>
                  <a:pt x="1700542" y="385800"/>
                </a:lnTo>
                <a:lnTo>
                  <a:pt x="1660652" y="405155"/>
                </a:lnTo>
                <a:lnTo>
                  <a:pt x="1621624" y="425030"/>
                </a:lnTo>
                <a:lnTo>
                  <a:pt x="1583436" y="445465"/>
                </a:lnTo>
                <a:lnTo>
                  <a:pt x="1546059" y="466471"/>
                </a:lnTo>
                <a:lnTo>
                  <a:pt x="1509471" y="488086"/>
                </a:lnTo>
                <a:lnTo>
                  <a:pt x="1473669" y="510336"/>
                </a:lnTo>
                <a:lnTo>
                  <a:pt x="1438630" y="533260"/>
                </a:lnTo>
                <a:lnTo>
                  <a:pt x="1404327" y="556882"/>
                </a:lnTo>
                <a:lnTo>
                  <a:pt x="1370749" y="581228"/>
                </a:lnTo>
                <a:lnTo>
                  <a:pt x="1337881" y="606336"/>
                </a:lnTo>
                <a:lnTo>
                  <a:pt x="1305687" y="632231"/>
                </a:lnTo>
                <a:lnTo>
                  <a:pt x="1274165" y="658939"/>
                </a:lnTo>
                <a:lnTo>
                  <a:pt x="1243279" y="686498"/>
                </a:lnTo>
                <a:lnTo>
                  <a:pt x="1213027" y="714933"/>
                </a:lnTo>
                <a:lnTo>
                  <a:pt x="1263370" y="733145"/>
                </a:lnTo>
                <a:lnTo>
                  <a:pt x="1313942" y="751116"/>
                </a:lnTo>
                <a:lnTo>
                  <a:pt x="1364576" y="768769"/>
                </a:lnTo>
                <a:lnTo>
                  <a:pt x="1415122" y="786028"/>
                </a:lnTo>
                <a:lnTo>
                  <a:pt x="1465440" y="802817"/>
                </a:lnTo>
                <a:lnTo>
                  <a:pt x="1515364" y="819061"/>
                </a:lnTo>
                <a:lnTo>
                  <a:pt x="1564754" y="834682"/>
                </a:lnTo>
                <a:lnTo>
                  <a:pt x="1613433" y="849617"/>
                </a:lnTo>
                <a:lnTo>
                  <a:pt x="1661287" y="863777"/>
                </a:lnTo>
                <a:lnTo>
                  <a:pt x="1708124" y="877087"/>
                </a:lnTo>
                <a:lnTo>
                  <a:pt x="1753819" y="889469"/>
                </a:lnTo>
                <a:lnTo>
                  <a:pt x="1773224" y="855611"/>
                </a:lnTo>
                <a:lnTo>
                  <a:pt x="1793671" y="822210"/>
                </a:lnTo>
                <a:lnTo>
                  <a:pt x="1815185" y="789279"/>
                </a:lnTo>
                <a:lnTo>
                  <a:pt x="1837778" y="756793"/>
                </a:lnTo>
                <a:lnTo>
                  <a:pt x="1861502" y="724738"/>
                </a:lnTo>
                <a:lnTo>
                  <a:pt x="1886369" y="693115"/>
                </a:lnTo>
                <a:lnTo>
                  <a:pt x="1912416" y="661924"/>
                </a:lnTo>
                <a:lnTo>
                  <a:pt x="1939658" y="631126"/>
                </a:lnTo>
                <a:lnTo>
                  <a:pt x="1968144" y="600722"/>
                </a:lnTo>
                <a:lnTo>
                  <a:pt x="1997875" y="570699"/>
                </a:lnTo>
                <a:lnTo>
                  <a:pt x="2028913" y="541058"/>
                </a:lnTo>
                <a:lnTo>
                  <a:pt x="2061248" y="511784"/>
                </a:lnTo>
                <a:lnTo>
                  <a:pt x="2094941" y="482854"/>
                </a:lnTo>
                <a:lnTo>
                  <a:pt x="2130006" y="454266"/>
                </a:lnTo>
                <a:lnTo>
                  <a:pt x="2166467" y="426021"/>
                </a:lnTo>
                <a:lnTo>
                  <a:pt x="2204351" y="398081"/>
                </a:lnTo>
                <a:lnTo>
                  <a:pt x="2243696" y="370459"/>
                </a:lnTo>
                <a:lnTo>
                  <a:pt x="2284526" y="343128"/>
                </a:lnTo>
                <a:lnTo>
                  <a:pt x="2326868" y="316090"/>
                </a:lnTo>
                <a:lnTo>
                  <a:pt x="2370747" y="289318"/>
                </a:lnTo>
                <a:lnTo>
                  <a:pt x="2416200" y="262826"/>
                </a:lnTo>
                <a:lnTo>
                  <a:pt x="2463241" y="236575"/>
                </a:lnTo>
                <a:lnTo>
                  <a:pt x="2511920" y="210578"/>
                </a:lnTo>
                <a:lnTo>
                  <a:pt x="2562237" y="184810"/>
                </a:lnTo>
                <a:lnTo>
                  <a:pt x="2614231" y="159270"/>
                </a:lnTo>
                <a:lnTo>
                  <a:pt x="2667939" y="133934"/>
                </a:lnTo>
                <a:lnTo>
                  <a:pt x="2723388" y="108800"/>
                </a:lnTo>
                <a:lnTo>
                  <a:pt x="2780601" y="83858"/>
                </a:lnTo>
                <a:lnTo>
                  <a:pt x="2839593" y="59093"/>
                </a:lnTo>
                <a:lnTo>
                  <a:pt x="2900413" y="34505"/>
                </a:lnTo>
                <a:lnTo>
                  <a:pt x="2963087" y="10071"/>
                </a:lnTo>
                <a:lnTo>
                  <a:pt x="2963087" y="0"/>
                </a:lnTo>
                <a:close/>
              </a:path>
            </a:pathLst>
          </a:custGeom>
          <a:solidFill>
            <a:srgbClr val="FDFDFD"/>
          </a:solidFill>
        </p:spPr>
        <p:txBody>
          <a:bodyPr wrap="square" lIns="0" tIns="0" rIns="0" bIns="0" rtlCol="0"/>
          <a:lstStyle/>
          <a:p>
            <a:endParaRPr/>
          </a:p>
        </p:txBody>
      </p:sp>
      <p:pic>
        <p:nvPicPr>
          <p:cNvPr id="25" name="bg object 25"/>
          <p:cNvPicPr/>
          <p:nvPr/>
        </p:nvPicPr>
        <p:blipFill>
          <a:blip r:embed="rId2" cstate="print"/>
          <a:stretch>
            <a:fillRect/>
          </a:stretch>
        </p:blipFill>
        <p:spPr>
          <a:xfrm>
            <a:off x="14061524" y="5596904"/>
            <a:ext cx="199034" cy="177900"/>
          </a:xfrm>
          <a:prstGeom prst="rect">
            <a:avLst/>
          </a:prstGeom>
        </p:spPr>
      </p:pic>
      <p:sp>
        <p:nvSpPr>
          <p:cNvPr id="26" name="bg object 26"/>
          <p:cNvSpPr/>
          <p:nvPr/>
        </p:nvSpPr>
        <p:spPr>
          <a:xfrm>
            <a:off x="232168" y="5578890"/>
            <a:ext cx="545465" cy="474345"/>
          </a:xfrm>
          <a:custGeom>
            <a:avLst/>
            <a:gdLst/>
            <a:ahLst/>
            <a:cxnLst/>
            <a:rect l="l" t="t" r="r" b="b"/>
            <a:pathLst>
              <a:path w="545465" h="474345">
                <a:moveTo>
                  <a:pt x="272434" y="0"/>
                </a:moveTo>
                <a:lnTo>
                  <a:pt x="223463" y="3816"/>
                </a:lnTo>
                <a:lnTo>
                  <a:pt x="177371" y="14820"/>
                </a:lnTo>
                <a:lnTo>
                  <a:pt x="134929" y="32342"/>
                </a:lnTo>
                <a:lnTo>
                  <a:pt x="96906" y="55713"/>
                </a:lnTo>
                <a:lnTo>
                  <a:pt x="64071" y="84263"/>
                </a:lnTo>
                <a:lnTo>
                  <a:pt x="37194" y="117324"/>
                </a:lnTo>
                <a:lnTo>
                  <a:pt x="17043" y="154226"/>
                </a:lnTo>
                <a:lnTo>
                  <a:pt x="4389" y="194300"/>
                </a:lnTo>
                <a:lnTo>
                  <a:pt x="0" y="236877"/>
                </a:lnTo>
                <a:lnTo>
                  <a:pt x="4389" y="279454"/>
                </a:lnTo>
                <a:lnTo>
                  <a:pt x="17043" y="319528"/>
                </a:lnTo>
                <a:lnTo>
                  <a:pt x="37194" y="356430"/>
                </a:lnTo>
                <a:lnTo>
                  <a:pt x="64071" y="389491"/>
                </a:lnTo>
                <a:lnTo>
                  <a:pt x="96906" y="418042"/>
                </a:lnTo>
                <a:lnTo>
                  <a:pt x="134929" y="441412"/>
                </a:lnTo>
                <a:lnTo>
                  <a:pt x="177371" y="458934"/>
                </a:lnTo>
                <a:lnTo>
                  <a:pt x="223463" y="469938"/>
                </a:lnTo>
                <a:lnTo>
                  <a:pt x="272434" y="473755"/>
                </a:lnTo>
                <a:lnTo>
                  <a:pt x="321406" y="469938"/>
                </a:lnTo>
                <a:lnTo>
                  <a:pt x="367498" y="458934"/>
                </a:lnTo>
                <a:lnTo>
                  <a:pt x="409940" y="441412"/>
                </a:lnTo>
                <a:lnTo>
                  <a:pt x="447963" y="418042"/>
                </a:lnTo>
                <a:lnTo>
                  <a:pt x="480798" y="389491"/>
                </a:lnTo>
                <a:lnTo>
                  <a:pt x="507675" y="356430"/>
                </a:lnTo>
                <a:lnTo>
                  <a:pt x="527826" y="319528"/>
                </a:lnTo>
                <a:lnTo>
                  <a:pt x="540480" y="279454"/>
                </a:lnTo>
                <a:lnTo>
                  <a:pt x="544869" y="236877"/>
                </a:lnTo>
                <a:lnTo>
                  <a:pt x="540480" y="194300"/>
                </a:lnTo>
                <a:lnTo>
                  <a:pt x="527826" y="154226"/>
                </a:lnTo>
                <a:lnTo>
                  <a:pt x="507675" y="117324"/>
                </a:lnTo>
                <a:lnTo>
                  <a:pt x="480798" y="84263"/>
                </a:lnTo>
                <a:lnTo>
                  <a:pt x="447963" y="55713"/>
                </a:lnTo>
                <a:lnTo>
                  <a:pt x="409940" y="32342"/>
                </a:lnTo>
                <a:lnTo>
                  <a:pt x="367498" y="14820"/>
                </a:lnTo>
                <a:lnTo>
                  <a:pt x="321406" y="3816"/>
                </a:lnTo>
                <a:lnTo>
                  <a:pt x="272434" y="0"/>
                </a:lnTo>
                <a:close/>
              </a:path>
            </a:pathLst>
          </a:custGeom>
          <a:solidFill>
            <a:srgbClr val="FFFFFF"/>
          </a:solidFill>
        </p:spPr>
        <p:txBody>
          <a:bodyPr wrap="square" lIns="0" tIns="0" rIns="0" bIns="0" rtlCol="0"/>
          <a:lstStyle/>
          <a:p>
            <a:endParaRPr/>
          </a:p>
        </p:txBody>
      </p:sp>
      <p:sp>
        <p:nvSpPr>
          <p:cNvPr id="2" name="Holder 2"/>
          <p:cNvSpPr>
            <a:spLocks noGrp="1"/>
          </p:cNvSpPr>
          <p:nvPr>
            <p:ph type="ctrTitle"/>
          </p:nvPr>
        </p:nvSpPr>
        <p:spPr>
          <a:xfrm>
            <a:off x="7497135" y="2557796"/>
            <a:ext cx="5110480" cy="1072514"/>
          </a:xfrm>
          <a:prstGeom prst="rect">
            <a:avLst/>
          </a:prstGeom>
        </p:spPr>
        <p:txBody>
          <a:bodyPr wrap="square" lIns="0" tIns="0" rIns="0" bIns="0">
            <a:spAutoFit/>
          </a:bodyPr>
          <a:lstStyle>
            <a:lvl1pPr>
              <a:defRPr sz="4100" b="1" i="0">
                <a:solidFill>
                  <a:schemeClr val="bg1"/>
                </a:solidFill>
                <a:latin typeface="Arial"/>
                <a:cs typeface="Aria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50" b="0" i="0">
                <a:solidFill>
                  <a:srgbClr val="020303"/>
                </a:solidFill>
                <a:latin typeface="NeueHaasGroteskDisp Pro"/>
                <a:cs typeface="NeueHaasGroteskDisp Pro"/>
              </a:defRPr>
            </a:lvl1pPr>
          </a:lstStyle>
          <a:p>
            <a:pPr marL="12700">
              <a:lnSpc>
                <a:spcPct val="100000"/>
              </a:lnSpc>
              <a:spcBef>
                <a:spcPts val="50"/>
              </a:spcBef>
            </a:pPr>
            <a:r>
              <a:rPr dirty="0"/>
              <a:t>©</a:t>
            </a:r>
            <a:r>
              <a:rPr spc="50" dirty="0"/>
              <a:t> </a:t>
            </a:r>
            <a:r>
              <a:rPr b="1" dirty="0">
                <a:latin typeface="NeueHaasGroteskDisp Pro"/>
                <a:cs typeface="NeueHaasGroteskDisp Pro"/>
              </a:rPr>
              <a:t>AMTRAK</a:t>
            </a:r>
            <a:r>
              <a:rPr dirty="0"/>
              <a:t>,</a:t>
            </a:r>
            <a:r>
              <a:rPr spc="55" dirty="0"/>
              <a:t> </a:t>
            </a:r>
            <a:r>
              <a:rPr spc="-10" dirty="0"/>
              <a:t>2023.</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050" b="0" i="0">
                <a:solidFill>
                  <a:srgbClr val="020303"/>
                </a:solidFill>
                <a:latin typeface="NeueHaasGroteskDisp Pro"/>
                <a:cs typeface="NeueHaasGroteskDisp Pro"/>
              </a:defRPr>
            </a:lvl1pPr>
          </a:lstStyle>
          <a:p>
            <a:pPr marL="12700">
              <a:lnSpc>
                <a:spcPct val="100000"/>
              </a:lnSpc>
              <a:spcBef>
                <a:spcPts val="50"/>
              </a:spcBef>
            </a:pPr>
            <a:r>
              <a:rPr dirty="0"/>
              <a:t>©</a:t>
            </a:r>
            <a:r>
              <a:rPr spc="50" dirty="0"/>
              <a:t> </a:t>
            </a:r>
            <a:r>
              <a:rPr b="1" dirty="0">
                <a:latin typeface="NeueHaasGroteskDisp Pro"/>
                <a:cs typeface="NeueHaasGroteskDisp Pro"/>
              </a:rPr>
              <a:t>AMTRAK</a:t>
            </a:r>
            <a:r>
              <a:rPr dirty="0"/>
              <a:t>,</a:t>
            </a:r>
            <a:r>
              <a:rPr spc="55" dirty="0"/>
              <a:t> </a:t>
            </a:r>
            <a:r>
              <a:rPr spc="-10" dirty="0"/>
              <a:t>2023.</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chemeClr val="bg1"/>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50" b="0" i="0">
                <a:solidFill>
                  <a:srgbClr val="020303"/>
                </a:solidFill>
                <a:latin typeface="NeueHaasGroteskDisp Pro"/>
                <a:cs typeface="NeueHaasGroteskDisp Pro"/>
              </a:defRPr>
            </a:lvl1pPr>
          </a:lstStyle>
          <a:p>
            <a:pPr marL="12700">
              <a:lnSpc>
                <a:spcPct val="100000"/>
              </a:lnSpc>
              <a:spcBef>
                <a:spcPts val="50"/>
              </a:spcBef>
            </a:pPr>
            <a:r>
              <a:rPr dirty="0"/>
              <a:t>©</a:t>
            </a:r>
            <a:r>
              <a:rPr spc="50" dirty="0"/>
              <a:t> </a:t>
            </a:r>
            <a:r>
              <a:rPr b="1" dirty="0">
                <a:latin typeface="NeueHaasGroteskDisp Pro"/>
                <a:cs typeface="NeueHaasGroteskDisp Pro"/>
              </a:rPr>
              <a:t>AMTRAK</a:t>
            </a:r>
            <a:r>
              <a:rPr dirty="0"/>
              <a:t>,</a:t>
            </a:r>
            <a:r>
              <a:rPr spc="55" dirty="0"/>
              <a:t> </a:t>
            </a:r>
            <a:r>
              <a:rPr spc="-10" dirty="0"/>
              <a:t>2023.</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050" b="0" i="0">
                <a:solidFill>
                  <a:srgbClr val="020303"/>
                </a:solidFill>
                <a:latin typeface="NeueHaasGroteskDisp Pro"/>
                <a:cs typeface="NeueHaasGroteskDisp Pro"/>
              </a:defRPr>
            </a:lvl1pPr>
          </a:lstStyle>
          <a:p>
            <a:pPr marL="12700">
              <a:lnSpc>
                <a:spcPct val="100000"/>
              </a:lnSpc>
              <a:spcBef>
                <a:spcPts val="50"/>
              </a:spcBef>
            </a:pPr>
            <a:r>
              <a:rPr dirty="0"/>
              <a:t>©</a:t>
            </a:r>
            <a:r>
              <a:rPr spc="50" dirty="0"/>
              <a:t> </a:t>
            </a:r>
            <a:r>
              <a:rPr b="1" dirty="0">
                <a:latin typeface="NeueHaasGroteskDisp Pro"/>
                <a:cs typeface="NeueHaasGroteskDisp Pro"/>
              </a:rPr>
              <a:t>AMTRAK</a:t>
            </a:r>
            <a:r>
              <a:rPr dirty="0"/>
              <a:t>,</a:t>
            </a:r>
            <a:r>
              <a:rPr spc="55" dirty="0"/>
              <a:t> </a:t>
            </a:r>
            <a:r>
              <a:rPr spc="-10" dirty="0"/>
              <a:t>2023.</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3"/>
            <a:ext cx="20104100" cy="11308715"/>
          </a:xfrm>
          <a:custGeom>
            <a:avLst/>
            <a:gdLst/>
            <a:ahLst/>
            <a:cxnLst/>
            <a:rect l="l" t="t" r="r" b="b"/>
            <a:pathLst>
              <a:path w="20104100" h="11308715">
                <a:moveTo>
                  <a:pt x="20104099" y="0"/>
                </a:moveTo>
                <a:lnTo>
                  <a:pt x="0" y="0"/>
                </a:lnTo>
                <a:lnTo>
                  <a:pt x="0" y="11308400"/>
                </a:lnTo>
                <a:lnTo>
                  <a:pt x="20104099" y="11308400"/>
                </a:lnTo>
                <a:lnTo>
                  <a:pt x="20104099" y="0"/>
                </a:lnTo>
                <a:close/>
              </a:path>
            </a:pathLst>
          </a:custGeom>
          <a:solidFill>
            <a:srgbClr val="00527D"/>
          </a:solidFill>
        </p:spPr>
        <p:txBody>
          <a:bodyPr wrap="square" lIns="0" tIns="0" rIns="0" bIns="0" rtlCol="0"/>
          <a:lstStyle/>
          <a:p>
            <a:endParaRPr/>
          </a:p>
        </p:txBody>
      </p:sp>
      <p:sp>
        <p:nvSpPr>
          <p:cNvPr id="17" name="bg object 17"/>
          <p:cNvSpPr/>
          <p:nvPr/>
        </p:nvSpPr>
        <p:spPr>
          <a:xfrm>
            <a:off x="4010701" y="1362261"/>
            <a:ext cx="854075" cy="317500"/>
          </a:xfrm>
          <a:custGeom>
            <a:avLst/>
            <a:gdLst/>
            <a:ahLst/>
            <a:cxnLst/>
            <a:rect l="l" t="t" r="r" b="b"/>
            <a:pathLst>
              <a:path w="854075" h="317500">
                <a:moveTo>
                  <a:pt x="745991" y="0"/>
                </a:moveTo>
                <a:lnTo>
                  <a:pt x="565922" y="0"/>
                </a:lnTo>
                <a:lnTo>
                  <a:pt x="427017" y="216028"/>
                </a:lnTo>
                <a:lnTo>
                  <a:pt x="288104" y="0"/>
                </a:lnTo>
                <a:lnTo>
                  <a:pt x="108035" y="0"/>
                </a:lnTo>
                <a:lnTo>
                  <a:pt x="0" y="317156"/>
                </a:lnTo>
                <a:lnTo>
                  <a:pt x="164629" y="317156"/>
                </a:lnTo>
                <a:lnTo>
                  <a:pt x="218647" y="112611"/>
                </a:lnTo>
                <a:lnTo>
                  <a:pt x="349841" y="317156"/>
                </a:lnTo>
                <a:lnTo>
                  <a:pt x="504185" y="317156"/>
                </a:lnTo>
                <a:lnTo>
                  <a:pt x="635379" y="112611"/>
                </a:lnTo>
                <a:lnTo>
                  <a:pt x="689397" y="317156"/>
                </a:lnTo>
                <a:lnTo>
                  <a:pt x="854027" y="317156"/>
                </a:lnTo>
                <a:lnTo>
                  <a:pt x="745991" y="0"/>
                </a:lnTo>
                <a:close/>
              </a:path>
            </a:pathLst>
          </a:custGeom>
          <a:solidFill>
            <a:srgbClr val="FDFDFD"/>
          </a:solidFill>
        </p:spPr>
        <p:txBody>
          <a:bodyPr wrap="square" lIns="0" tIns="0" rIns="0" bIns="0" rtlCol="0"/>
          <a:lstStyle/>
          <a:p>
            <a:endParaRPr/>
          </a:p>
        </p:txBody>
      </p:sp>
      <p:sp>
        <p:nvSpPr>
          <p:cNvPr id="18" name="bg object 18"/>
          <p:cNvSpPr/>
          <p:nvPr/>
        </p:nvSpPr>
        <p:spPr>
          <a:xfrm>
            <a:off x="3236422" y="1362261"/>
            <a:ext cx="669290" cy="317500"/>
          </a:xfrm>
          <a:custGeom>
            <a:avLst/>
            <a:gdLst/>
            <a:ahLst/>
            <a:cxnLst/>
            <a:rect l="l" t="t" r="r" b="b"/>
            <a:pathLst>
              <a:path w="669289" h="317500">
                <a:moveTo>
                  <a:pt x="427009" y="0"/>
                </a:moveTo>
                <a:lnTo>
                  <a:pt x="241797" y="0"/>
                </a:lnTo>
                <a:lnTo>
                  <a:pt x="0" y="317156"/>
                </a:lnTo>
                <a:lnTo>
                  <a:pt x="164629" y="317156"/>
                </a:lnTo>
                <a:lnTo>
                  <a:pt x="200641" y="261995"/>
                </a:lnTo>
                <a:lnTo>
                  <a:pt x="626758" y="261995"/>
                </a:lnTo>
                <a:lnTo>
                  <a:pt x="579449" y="199943"/>
                </a:lnTo>
                <a:lnTo>
                  <a:pt x="241797" y="199943"/>
                </a:lnTo>
                <a:lnTo>
                  <a:pt x="326683" y="73543"/>
                </a:lnTo>
                <a:lnTo>
                  <a:pt x="483079" y="73543"/>
                </a:lnTo>
                <a:lnTo>
                  <a:pt x="427009" y="0"/>
                </a:lnTo>
                <a:close/>
              </a:path>
              <a:path w="669289" h="317500">
                <a:moveTo>
                  <a:pt x="626758" y="261995"/>
                </a:moveTo>
                <a:lnTo>
                  <a:pt x="452734" y="261995"/>
                </a:lnTo>
                <a:lnTo>
                  <a:pt x="488746" y="317156"/>
                </a:lnTo>
                <a:lnTo>
                  <a:pt x="668815" y="317156"/>
                </a:lnTo>
                <a:lnTo>
                  <a:pt x="626758" y="261995"/>
                </a:lnTo>
                <a:close/>
              </a:path>
              <a:path w="669289" h="317500">
                <a:moveTo>
                  <a:pt x="483079" y="73543"/>
                </a:moveTo>
                <a:lnTo>
                  <a:pt x="326683" y="73543"/>
                </a:lnTo>
                <a:lnTo>
                  <a:pt x="411579" y="199943"/>
                </a:lnTo>
                <a:lnTo>
                  <a:pt x="579449" y="199943"/>
                </a:lnTo>
                <a:lnTo>
                  <a:pt x="483079" y="73543"/>
                </a:lnTo>
                <a:close/>
              </a:path>
            </a:pathLst>
          </a:custGeom>
          <a:solidFill>
            <a:srgbClr val="FDFDFD"/>
          </a:solidFill>
        </p:spPr>
        <p:txBody>
          <a:bodyPr wrap="square" lIns="0" tIns="0" rIns="0" bIns="0" rtlCol="0"/>
          <a:lstStyle/>
          <a:p>
            <a:endParaRPr/>
          </a:p>
        </p:txBody>
      </p:sp>
      <p:sp>
        <p:nvSpPr>
          <p:cNvPr id="19" name="bg object 19"/>
          <p:cNvSpPr/>
          <p:nvPr/>
        </p:nvSpPr>
        <p:spPr>
          <a:xfrm>
            <a:off x="6377282" y="1362261"/>
            <a:ext cx="666750" cy="317500"/>
          </a:xfrm>
          <a:custGeom>
            <a:avLst/>
            <a:gdLst/>
            <a:ahLst/>
            <a:cxnLst/>
            <a:rect l="l" t="t" r="r" b="b"/>
            <a:pathLst>
              <a:path w="666750" h="317500">
                <a:moveTo>
                  <a:pt x="424441" y="0"/>
                </a:moveTo>
                <a:lnTo>
                  <a:pt x="239229" y="0"/>
                </a:lnTo>
                <a:lnTo>
                  <a:pt x="0" y="317156"/>
                </a:lnTo>
                <a:lnTo>
                  <a:pt x="162062" y="317156"/>
                </a:lnTo>
                <a:lnTo>
                  <a:pt x="198074" y="261995"/>
                </a:lnTo>
                <a:lnTo>
                  <a:pt x="624191" y="261995"/>
                </a:lnTo>
                <a:lnTo>
                  <a:pt x="576882" y="199943"/>
                </a:lnTo>
                <a:lnTo>
                  <a:pt x="239229" y="199943"/>
                </a:lnTo>
                <a:lnTo>
                  <a:pt x="324116" y="73543"/>
                </a:lnTo>
                <a:lnTo>
                  <a:pt x="480512" y="73543"/>
                </a:lnTo>
                <a:lnTo>
                  <a:pt x="424441" y="0"/>
                </a:lnTo>
                <a:close/>
              </a:path>
              <a:path w="666750" h="317500">
                <a:moveTo>
                  <a:pt x="624191" y="261995"/>
                </a:moveTo>
                <a:lnTo>
                  <a:pt x="450167" y="261995"/>
                </a:lnTo>
                <a:lnTo>
                  <a:pt x="486179" y="317156"/>
                </a:lnTo>
                <a:lnTo>
                  <a:pt x="666247" y="317156"/>
                </a:lnTo>
                <a:lnTo>
                  <a:pt x="624191" y="261995"/>
                </a:lnTo>
                <a:close/>
              </a:path>
              <a:path w="666750" h="317500">
                <a:moveTo>
                  <a:pt x="480512" y="73543"/>
                </a:moveTo>
                <a:lnTo>
                  <a:pt x="324116" y="73543"/>
                </a:lnTo>
                <a:lnTo>
                  <a:pt x="409003" y="199943"/>
                </a:lnTo>
                <a:lnTo>
                  <a:pt x="576882" y="199943"/>
                </a:lnTo>
                <a:lnTo>
                  <a:pt x="480512" y="73543"/>
                </a:lnTo>
                <a:close/>
              </a:path>
            </a:pathLst>
          </a:custGeom>
          <a:solidFill>
            <a:srgbClr val="FDFDFD"/>
          </a:solidFill>
        </p:spPr>
        <p:txBody>
          <a:bodyPr wrap="square" lIns="0" tIns="0" rIns="0" bIns="0" rtlCol="0"/>
          <a:lstStyle/>
          <a:p>
            <a:endParaRPr/>
          </a:p>
        </p:txBody>
      </p:sp>
      <p:sp>
        <p:nvSpPr>
          <p:cNvPr id="20" name="bg object 20"/>
          <p:cNvSpPr/>
          <p:nvPr/>
        </p:nvSpPr>
        <p:spPr>
          <a:xfrm>
            <a:off x="7182440" y="1362261"/>
            <a:ext cx="576580" cy="317500"/>
          </a:xfrm>
          <a:custGeom>
            <a:avLst/>
            <a:gdLst/>
            <a:ahLst/>
            <a:cxnLst/>
            <a:rect l="l" t="t" r="r" b="b"/>
            <a:pathLst>
              <a:path w="576579" h="317500">
                <a:moveTo>
                  <a:pt x="560770" y="0"/>
                </a:moveTo>
                <a:lnTo>
                  <a:pt x="360128" y="0"/>
                </a:lnTo>
                <a:lnTo>
                  <a:pt x="164629" y="137891"/>
                </a:lnTo>
                <a:lnTo>
                  <a:pt x="164629" y="0"/>
                </a:lnTo>
                <a:lnTo>
                  <a:pt x="0" y="0"/>
                </a:lnTo>
                <a:lnTo>
                  <a:pt x="0" y="317156"/>
                </a:lnTo>
                <a:lnTo>
                  <a:pt x="164629" y="317156"/>
                </a:lnTo>
                <a:lnTo>
                  <a:pt x="164629" y="165468"/>
                </a:lnTo>
                <a:lnTo>
                  <a:pt x="360128" y="317156"/>
                </a:lnTo>
                <a:lnTo>
                  <a:pt x="576209" y="317156"/>
                </a:lnTo>
                <a:lnTo>
                  <a:pt x="336979" y="151679"/>
                </a:lnTo>
                <a:lnTo>
                  <a:pt x="560770" y="0"/>
                </a:lnTo>
                <a:close/>
              </a:path>
            </a:pathLst>
          </a:custGeom>
          <a:solidFill>
            <a:srgbClr val="FDFDFD"/>
          </a:solidFill>
        </p:spPr>
        <p:txBody>
          <a:bodyPr wrap="square" lIns="0" tIns="0" rIns="0" bIns="0" rtlCol="0"/>
          <a:lstStyle/>
          <a:p>
            <a:endParaRPr/>
          </a:p>
        </p:txBody>
      </p:sp>
      <p:sp>
        <p:nvSpPr>
          <p:cNvPr id="21" name="bg object 21"/>
          <p:cNvSpPr/>
          <p:nvPr/>
        </p:nvSpPr>
        <p:spPr>
          <a:xfrm>
            <a:off x="5685318" y="1362259"/>
            <a:ext cx="579120" cy="317500"/>
          </a:xfrm>
          <a:custGeom>
            <a:avLst/>
            <a:gdLst/>
            <a:ahLst/>
            <a:cxnLst/>
            <a:rect l="l" t="t" r="r" b="b"/>
            <a:pathLst>
              <a:path w="579120" h="317500">
                <a:moveTo>
                  <a:pt x="254659" y="0"/>
                </a:moveTo>
                <a:lnTo>
                  <a:pt x="0" y="0"/>
                </a:lnTo>
                <a:lnTo>
                  <a:pt x="0" y="317156"/>
                </a:lnTo>
                <a:lnTo>
                  <a:pt x="164629" y="317156"/>
                </a:lnTo>
                <a:lnTo>
                  <a:pt x="164629" y="220630"/>
                </a:lnTo>
                <a:lnTo>
                  <a:pt x="480936" y="220630"/>
                </a:lnTo>
                <a:lnTo>
                  <a:pt x="455310" y="195350"/>
                </a:lnTo>
                <a:lnTo>
                  <a:pt x="498396" y="179659"/>
                </a:lnTo>
                <a:lnTo>
                  <a:pt x="523721" y="160875"/>
                </a:lnTo>
                <a:lnTo>
                  <a:pt x="164629" y="160875"/>
                </a:lnTo>
                <a:lnTo>
                  <a:pt x="164629" y="62051"/>
                </a:lnTo>
                <a:lnTo>
                  <a:pt x="538137" y="62051"/>
                </a:lnTo>
                <a:lnTo>
                  <a:pt x="524437" y="44525"/>
                </a:lnTo>
                <a:lnTo>
                  <a:pt x="457877" y="13788"/>
                </a:lnTo>
                <a:lnTo>
                  <a:pt x="412382" y="5816"/>
                </a:lnTo>
                <a:lnTo>
                  <a:pt x="362061" y="1723"/>
                </a:lnTo>
                <a:lnTo>
                  <a:pt x="308844" y="215"/>
                </a:lnTo>
                <a:lnTo>
                  <a:pt x="254659" y="0"/>
                </a:lnTo>
                <a:close/>
              </a:path>
              <a:path w="579120" h="317500">
                <a:moveTo>
                  <a:pt x="480936" y="220630"/>
                </a:moveTo>
                <a:lnTo>
                  <a:pt x="306110" y="220630"/>
                </a:lnTo>
                <a:lnTo>
                  <a:pt x="390997" y="317156"/>
                </a:lnTo>
                <a:lnTo>
                  <a:pt x="578785" y="317156"/>
                </a:lnTo>
                <a:lnTo>
                  <a:pt x="480936" y="220630"/>
                </a:lnTo>
                <a:close/>
              </a:path>
              <a:path w="579120" h="317500">
                <a:moveTo>
                  <a:pt x="538137" y="62051"/>
                </a:moveTo>
                <a:lnTo>
                  <a:pt x="267522" y="62051"/>
                </a:lnTo>
                <a:lnTo>
                  <a:pt x="322225" y="64708"/>
                </a:lnTo>
                <a:lnTo>
                  <a:pt x="359808" y="72968"/>
                </a:lnTo>
                <a:lnTo>
                  <a:pt x="381475" y="87260"/>
                </a:lnTo>
                <a:lnTo>
                  <a:pt x="388429" y="108018"/>
                </a:lnTo>
                <a:lnTo>
                  <a:pt x="384369" y="126223"/>
                </a:lnTo>
                <a:lnTo>
                  <a:pt x="336979" y="156281"/>
                </a:lnTo>
                <a:lnTo>
                  <a:pt x="284889" y="160803"/>
                </a:lnTo>
                <a:lnTo>
                  <a:pt x="262379" y="160875"/>
                </a:lnTo>
                <a:lnTo>
                  <a:pt x="523721" y="160875"/>
                </a:lnTo>
                <a:lnTo>
                  <a:pt x="527977" y="157718"/>
                </a:lnTo>
                <a:lnTo>
                  <a:pt x="545018" y="131035"/>
                </a:lnTo>
                <a:lnTo>
                  <a:pt x="550483" y="101119"/>
                </a:lnTo>
                <a:lnTo>
                  <a:pt x="543610" y="69052"/>
                </a:lnTo>
                <a:lnTo>
                  <a:pt x="538137" y="62051"/>
                </a:lnTo>
                <a:close/>
              </a:path>
            </a:pathLst>
          </a:custGeom>
          <a:solidFill>
            <a:srgbClr val="FDFDFD"/>
          </a:solidFill>
        </p:spPr>
        <p:txBody>
          <a:bodyPr wrap="square" lIns="0" tIns="0" rIns="0" bIns="0" rtlCol="0"/>
          <a:lstStyle/>
          <a:p>
            <a:endParaRPr/>
          </a:p>
        </p:txBody>
      </p:sp>
      <p:sp>
        <p:nvSpPr>
          <p:cNvPr id="22" name="bg object 22"/>
          <p:cNvSpPr/>
          <p:nvPr/>
        </p:nvSpPr>
        <p:spPr>
          <a:xfrm>
            <a:off x="4939329" y="1362256"/>
            <a:ext cx="599440" cy="317500"/>
          </a:xfrm>
          <a:custGeom>
            <a:avLst/>
            <a:gdLst/>
            <a:ahLst/>
            <a:cxnLst/>
            <a:rect l="l" t="t" r="r" b="b"/>
            <a:pathLst>
              <a:path w="599439" h="317500">
                <a:moveTo>
                  <a:pt x="599358" y="0"/>
                </a:moveTo>
                <a:lnTo>
                  <a:pt x="18005" y="0"/>
                </a:lnTo>
                <a:lnTo>
                  <a:pt x="0" y="71246"/>
                </a:lnTo>
                <a:lnTo>
                  <a:pt x="213504" y="71246"/>
                </a:lnTo>
                <a:lnTo>
                  <a:pt x="213504" y="317165"/>
                </a:lnTo>
                <a:lnTo>
                  <a:pt x="380710" y="317165"/>
                </a:lnTo>
                <a:lnTo>
                  <a:pt x="380710" y="71246"/>
                </a:lnTo>
                <a:lnTo>
                  <a:pt x="581352" y="71246"/>
                </a:lnTo>
                <a:lnTo>
                  <a:pt x="599358" y="0"/>
                </a:lnTo>
                <a:close/>
              </a:path>
            </a:pathLst>
          </a:custGeom>
          <a:solidFill>
            <a:srgbClr val="FDFDFD"/>
          </a:solidFill>
        </p:spPr>
        <p:txBody>
          <a:bodyPr wrap="square" lIns="0" tIns="0" rIns="0" bIns="0" rtlCol="0"/>
          <a:lstStyle/>
          <a:p>
            <a:endParaRPr/>
          </a:p>
        </p:txBody>
      </p:sp>
      <p:sp>
        <p:nvSpPr>
          <p:cNvPr id="23" name="bg object 23"/>
          <p:cNvSpPr/>
          <p:nvPr/>
        </p:nvSpPr>
        <p:spPr>
          <a:xfrm>
            <a:off x="1507782" y="1160013"/>
            <a:ext cx="2012314" cy="595630"/>
          </a:xfrm>
          <a:custGeom>
            <a:avLst/>
            <a:gdLst/>
            <a:ahLst/>
            <a:cxnLst/>
            <a:rect l="l" t="t" r="r" b="b"/>
            <a:pathLst>
              <a:path w="2012314" h="595630">
                <a:moveTo>
                  <a:pt x="1288757" y="43675"/>
                </a:moveTo>
                <a:lnTo>
                  <a:pt x="1237145" y="37630"/>
                </a:lnTo>
                <a:lnTo>
                  <a:pt x="1184567" y="29883"/>
                </a:lnTo>
                <a:lnTo>
                  <a:pt x="1133932" y="20396"/>
                </a:lnTo>
                <a:lnTo>
                  <a:pt x="1088110" y="9194"/>
                </a:lnTo>
                <a:lnTo>
                  <a:pt x="1040447" y="7810"/>
                </a:lnTo>
                <a:lnTo>
                  <a:pt x="1007935" y="7150"/>
                </a:lnTo>
                <a:lnTo>
                  <a:pt x="970318" y="6591"/>
                </a:lnTo>
                <a:lnTo>
                  <a:pt x="928103" y="6235"/>
                </a:lnTo>
                <a:lnTo>
                  <a:pt x="881799" y="6134"/>
                </a:lnTo>
                <a:lnTo>
                  <a:pt x="831913" y="6388"/>
                </a:lnTo>
                <a:lnTo>
                  <a:pt x="778967" y="7061"/>
                </a:lnTo>
                <a:lnTo>
                  <a:pt x="723442" y="8229"/>
                </a:lnTo>
                <a:lnTo>
                  <a:pt x="665873" y="9969"/>
                </a:lnTo>
                <a:lnTo>
                  <a:pt x="606755" y="12357"/>
                </a:lnTo>
                <a:lnTo>
                  <a:pt x="546595" y="15481"/>
                </a:lnTo>
                <a:lnTo>
                  <a:pt x="485914" y="19392"/>
                </a:lnTo>
                <a:lnTo>
                  <a:pt x="425221" y="24193"/>
                </a:lnTo>
                <a:lnTo>
                  <a:pt x="365010" y="29959"/>
                </a:lnTo>
                <a:lnTo>
                  <a:pt x="305803" y="36741"/>
                </a:lnTo>
                <a:lnTo>
                  <a:pt x="248094" y="44640"/>
                </a:lnTo>
                <a:lnTo>
                  <a:pt x="192405" y="53721"/>
                </a:lnTo>
                <a:lnTo>
                  <a:pt x="139242" y="64058"/>
                </a:lnTo>
                <a:lnTo>
                  <a:pt x="89115" y="75742"/>
                </a:lnTo>
                <a:lnTo>
                  <a:pt x="42532" y="88836"/>
                </a:lnTo>
                <a:lnTo>
                  <a:pt x="0" y="103428"/>
                </a:lnTo>
                <a:lnTo>
                  <a:pt x="81838" y="145643"/>
                </a:lnTo>
                <a:lnTo>
                  <a:pt x="124752" y="167487"/>
                </a:lnTo>
                <a:lnTo>
                  <a:pt x="169392" y="189903"/>
                </a:lnTo>
                <a:lnTo>
                  <a:pt x="216027" y="212966"/>
                </a:lnTo>
                <a:lnTo>
                  <a:pt x="264947" y="236728"/>
                </a:lnTo>
                <a:lnTo>
                  <a:pt x="307428" y="219837"/>
                </a:lnTo>
                <a:lnTo>
                  <a:pt x="351015" y="203949"/>
                </a:lnTo>
                <a:lnTo>
                  <a:pt x="395643" y="189026"/>
                </a:lnTo>
                <a:lnTo>
                  <a:pt x="441223" y="175056"/>
                </a:lnTo>
                <a:lnTo>
                  <a:pt x="487692" y="162001"/>
                </a:lnTo>
                <a:lnTo>
                  <a:pt x="534962" y="149821"/>
                </a:lnTo>
                <a:lnTo>
                  <a:pt x="582968" y="138493"/>
                </a:lnTo>
                <a:lnTo>
                  <a:pt x="631634" y="127990"/>
                </a:lnTo>
                <a:lnTo>
                  <a:pt x="680859" y="118287"/>
                </a:lnTo>
                <a:lnTo>
                  <a:pt x="730592" y="109347"/>
                </a:lnTo>
                <a:lnTo>
                  <a:pt x="780757" y="101130"/>
                </a:lnTo>
                <a:lnTo>
                  <a:pt x="831265" y="93624"/>
                </a:lnTo>
                <a:lnTo>
                  <a:pt x="882040" y="86804"/>
                </a:lnTo>
                <a:lnTo>
                  <a:pt x="933005" y="80606"/>
                </a:lnTo>
                <a:lnTo>
                  <a:pt x="984084" y="75044"/>
                </a:lnTo>
                <a:lnTo>
                  <a:pt x="1035215" y="70053"/>
                </a:lnTo>
                <a:lnTo>
                  <a:pt x="1086294" y="65620"/>
                </a:lnTo>
                <a:lnTo>
                  <a:pt x="1137272" y="61722"/>
                </a:lnTo>
                <a:lnTo>
                  <a:pt x="1188059" y="58318"/>
                </a:lnTo>
                <a:lnTo>
                  <a:pt x="1238580" y="55372"/>
                </a:lnTo>
                <a:lnTo>
                  <a:pt x="1288757" y="52870"/>
                </a:lnTo>
                <a:lnTo>
                  <a:pt x="1288757" y="43675"/>
                </a:lnTo>
                <a:close/>
              </a:path>
              <a:path w="2012314" h="595630">
                <a:moveTo>
                  <a:pt x="1715770" y="41376"/>
                </a:moveTo>
                <a:lnTo>
                  <a:pt x="1664398" y="45758"/>
                </a:lnTo>
                <a:lnTo>
                  <a:pt x="1607540" y="49631"/>
                </a:lnTo>
                <a:lnTo>
                  <a:pt x="1548244" y="52857"/>
                </a:lnTo>
                <a:lnTo>
                  <a:pt x="1489595" y="55333"/>
                </a:lnTo>
                <a:lnTo>
                  <a:pt x="1434655" y="56908"/>
                </a:lnTo>
                <a:lnTo>
                  <a:pt x="1386509" y="57454"/>
                </a:lnTo>
                <a:lnTo>
                  <a:pt x="1345679" y="61252"/>
                </a:lnTo>
                <a:lnTo>
                  <a:pt x="1302092" y="65760"/>
                </a:lnTo>
                <a:lnTo>
                  <a:pt x="1256080" y="71018"/>
                </a:lnTo>
                <a:lnTo>
                  <a:pt x="1207922" y="77025"/>
                </a:lnTo>
                <a:lnTo>
                  <a:pt x="1157922" y="83820"/>
                </a:lnTo>
                <a:lnTo>
                  <a:pt x="1106398" y="91427"/>
                </a:lnTo>
                <a:lnTo>
                  <a:pt x="1053642" y="99860"/>
                </a:lnTo>
                <a:lnTo>
                  <a:pt x="999947" y="109156"/>
                </a:lnTo>
                <a:lnTo>
                  <a:pt x="945642" y="119341"/>
                </a:lnTo>
                <a:lnTo>
                  <a:pt x="891006" y="130429"/>
                </a:lnTo>
                <a:lnTo>
                  <a:pt x="836345" y="142443"/>
                </a:lnTo>
                <a:lnTo>
                  <a:pt x="781977" y="155422"/>
                </a:lnTo>
                <a:lnTo>
                  <a:pt x="728192" y="169379"/>
                </a:lnTo>
                <a:lnTo>
                  <a:pt x="675297" y="184327"/>
                </a:lnTo>
                <a:lnTo>
                  <a:pt x="623595" y="200317"/>
                </a:lnTo>
                <a:lnTo>
                  <a:pt x="573392" y="217347"/>
                </a:lnTo>
                <a:lnTo>
                  <a:pt x="524979" y="235458"/>
                </a:lnTo>
                <a:lnTo>
                  <a:pt x="478675" y="254660"/>
                </a:lnTo>
                <a:lnTo>
                  <a:pt x="434771" y="274993"/>
                </a:lnTo>
                <a:lnTo>
                  <a:pt x="393573" y="296481"/>
                </a:lnTo>
                <a:lnTo>
                  <a:pt x="442645" y="318135"/>
                </a:lnTo>
                <a:lnTo>
                  <a:pt x="492086" y="339471"/>
                </a:lnTo>
                <a:lnTo>
                  <a:pt x="541807" y="360540"/>
                </a:lnTo>
                <a:lnTo>
                  <a:pt x="641819" y="402196"/>
                </a:lnTo>
                <a:lnTo>
                  <a:pt x="691959" y="422884"/>
                </a:lnTo>
                <a:lnTo>
                  <a:pt x="730415" y="394474"/>
                </a:lnTo>
                <a:lnTo>
                  <a:pt x="769962" y="367487"/>
                </a:lnTo>
                <a:lnTo>
                  <a:pt x="810564" y="341884"/>
                </a:lnTo>
                <a:lnTo>
                  <a:pt x="852157" y="317601"/>
                </a:lnTo>
                <a:lnTo>
                  <a:pt x="894715" y="294601"/>
                </a:lnTo>
                <a:lnTo>
                  <a:pt x="938161" y="272808"/>
                </a:lnTo>
                <a:lnTo>
                  <a:pt x="982459" y="252196"/>
                </a:lnTo>
                <a:lnTo>
                  <a:pt x="1027569" y="232702"/>
                </a:lnTo>
                <a:lnTo>
                  <a:pt x="1073429" y="214274"/>
                </a:lnTo>
                <a:lnTo>
                  <a:pt x="1119987" y="196862"/>
                </a:lnTo>
                <a:lnTo>
                  <a:pt x="1167206" y="180416"/>
                </a:lnTo>
                <a:lnTo>
                  <a:pt x="1215034" y="164884"/>
                </a:lnTo>
                <a:lnTo>
                  <a:pt x="1263421" y="150202"/>
                </a:lnTo>
                <a:lnTo>
                  <a:pt x="1312303" y="136334"/>
                </a:lnTo>
                <a:lnTo>
                  <a:pt x="1361655" y="123228"/>
                </a:lnTo>
                <a:lnTo>
                  <a:pt x="1411414" y="110820"/>
                </a:lnTo>
                <a:lnTo>
                  <a:pt x="1461528" y="99060"/>
                </a:lnTo>
                <a:lnTo>
                  <a:pt x="1511947" y="87909"/>
                </a:lnTo>
                <a:lnTo>
                  <a:pt x="1562633" y="77304"/>
                </a:lnTo>
                <a:lnTo>
                  <a:pt x="1613535" y="67195"/>
                </a:lnTo>
                <a:lnTo>
                  <a:pt x="1664589" y="57531"/>
                </a:lnTo>
                <a:lnTo>
                  <a:pt x="1715770" y="48260"/>
                </a:lnTo>
                <a:lnTo>
                  <a:pt x="1715770" y="41376"/>
                </a:lnTo>
                <a:close/>
              </a:path>
              <a:path w="2012314" h="595630">
                <a:moveTo>
                  <a:pt x="2012073" y="0"/>
                </a:moveTo>
                <a:lnTo>
                  <a:pt x="1972017" y="0"/>
                </a:lnTo>
                <a:lnTo>
                  <a:pt x="1963775" y="1968"/>
                </a:lnTo>
                <a:lnTo>
                  <a:pt x="1719097" y="63017"/>
                </a:lnTo>
                <a:lnTo>
                  <a:pt x="1607362" y="93230"/>
                </a:lnTo>
                <a:lnTo>
                  <a:pt x="1553997" y="108483"/>
                </a:lnTo>
                <a:lnTo>
                  <a:pt x="1502244" y="123913"/>
                </a:lnTo>
                <a:lnTo>
                  <a:pt x="1452067" y="139598"/>
                </a:lnTo>
                <a:lnTo>
                  <a:pt x="1403438" y="155587"/>
                </a:lnTo>
                <a:lnTo>
                  <a:pt x="1356296" y="171945"/>
                </a:lnTo>
                <a:lnTo>
                  <a:pt x="1310614" y="188747"/>
                </a:lnTo>
                <a:lnTo>
                  <a:pt x="1266355" y="206044"/>
                </a:lnTo>
                <a:lnTo>
                  <a:pt x="1223467" y="223913"/>
                </a:lnTo>
                <a:lnTo>
                  <a:pt x="1181912" y="242392"/>
                </a:lnTo>
                <a:lnTo>
                  <a:pt x="1141641" y="261581"/>
                </a:lnTo>
                <a:lnTo>
                  <a:pt x="1102639" y="281508"/>
                </a:lnTo>
                <a:lnTo>
                  <a:pt x="1064844" y="302260"/>
                </a:lnTo>
                <a:lnTo>
                  <a:pt x="1028230" y="323888"/>
                </a:lnTo>
                <a:lnTo>
                  <a:pt x="992733" y="346468"/>
                </a:lnTo>
                <a:lnTo>
                  <a:pt x="958342" y="370052"/>
                </a:lnTo>
                <a:lnTo>
                  <a:pt x="924991" y="394716"/>
                </a:lnTo>
                <a:lnTo>
                  <a:pt x="892670" y="420497"/>
                </a:lnTo>
                <a:lnTo>
                  <a:pt x="861301" y="447497"/>
                </a:lnTo>
                <a:lnTo>
                  <a:pt x="830872" y="475742"/>
                </a:lnTo>
                <a:lnTo>
                  <a:pt x="878332" y="492848"/>
                </a:lnTo>
                <a:lnTo>
                  <a:pt x="973620" y="525881"/>
                </a:lnTo>
                <a:lnTo>
                  <a:pt x="1020902" y="541540"/>
                </a:lnTo>
                <a:lnTo>
                  <a:pt x="1067587" y="556437"/>
                </a:lnTo>
                <a:lnTo>
                  <a:pt x="1113396" y="570445"/>
                </a:lnTo>
                <a:lnTo>
                  <a:pt x="1158049" y="583425"/>
                </a:lnTo>
                <a:lnTo>
                  <a:pt x="1201293" y="595249"/>
                </a:lnTo>
                <a:lnTo>
                  <a:pt x="1221168" y="561136"/>
                </a:lnTo>
                <a:lnTo>
                  <a:pt x="1242606" y="527710"/>
                </a:lnTo>
                <a:lnTo>
                  <a:pt x="1265669" y="494957"/>
                </a:lnTo>
                <a:lnTo>
                  <a:pt x="1290434" y="462864"/>
                </a:lnTo>
                <a:lnTo>
                  <a:pt x="1316939" y="431380"/>
                </a:lnTo>
                <a:lnTo>
                  <a:pt x="1345260" y="400494"/>
                </a:lnTo>
                <a:lnTo>
                  <a:pt x="1375448" y="370192"/>
                </a:lnTo>
                <a:lnTo>
                  <a:pt x="1407591" y="340448"/>
                </a:lnTo>
                <a:lnTo>
                  <a:pt x="1441716" y="311226"/>
                </a:lnTo>
                <a:lnTo>
                  <a:pt x="1477911" y="282498"/>
                </a:lnTo>
                <a:lnTo>
                  <a:pt x="1516214" y="254266"/>
                </a:lnTo>
                <a:lnTo>
                  <a:pt x="1556715" y="226491"/>
                </a:lnTo>
                <a:lnTo>
                  <a:pt x="1599450" y="199136"/>
                </a:lnTo>
                <a:lnTo>
                  <a:pt x="1644510" y="172199"/>
                </a:lnTo>
                <a:lnTo>
                  <a:pt x="1691919" y="145656"/>
                </a:lnTo>
                <a:lnTo>
                  <a:pt x="1741766" y="119468"/>
                </a:lnTo>
                <a:lnTo>
                  <a:pt x="1794103" y="93611"/>
                </a:lnTo>
                <a:lnTo>
                  <a:pt x="1848993" y="68072"/>
                </a:lnTo>
                <a:lnTo>
                  <a:pt x="1906498" y="42824"/>
                </a:lnTo>
                <a:lnTo>
                  <a:pt x="1966683" y="17843"/>
                </a:lnTo>
                <a:lnTo>
                  <a:pt x="2012073" y="0"/>
                </a:lnTo>
                <a:close/>
              </a:path>
            </a:pathLst>
          </a:custGeom>
          <a:solidFill>
            <a:srgbClr val="FDFDFD"/>
          </a:solidFill>
        </p:spPr>
        <p:txBody>
          <a:bodyPr wrap="square" lIns="0" tIns="0" rIns="0" bIns="0" rtlCol="0"/>
          <a:lstStyle/>
          <a:p>
            <a:endParaRPr/>
          </a:p>
        </p:txBody>
      </p:sp>
      <p:pic>
        <p:nvPicPr>
          <p:cNvPr id="24" name="bg object 24"/>
          <p:cNvPicPr/>
          <p:nvPr/>
        </p:nvPicPr>
        <p:blipFill>
          <a:blip r:embed="rId2" cstate="print"/>
          <a:stretch>
            <a:fillRect/>
          </a:stretch>
        </p:blipFill>
        <p:spPr>
          <a:xfrm>
            <a:off x="7786944" y="1355365"/>
            <a:ext cx="136337" cy="121806"/>
          </a:xfrm>
          <a:prstGeom prst="rect">
            <a:avLst/>
          </a:prstGeom>
        </p:spPr>
      </p:pic>
      <p:sp>
        <p:nvSpPr>
          <p:cNvPr id="25" name="bg object 25"/>
          <p:cNvSpPr/>
          <p:nvPr/>
        </p:nvSpPr>
        <p:spPr>
          <a:xfrm>
            <a:off x="0" y="9238660"/>
            <a:ext cx="19504660" cy="894715"/>
          </a:xfrm>
          <a:custGeom>
            <a:avLst/>
            <a:gdLst/>
            <a:ahLst/>
            <a:cxnLst/>
            <a:rect l="l" t="t" r="r" b="b"/>
            <a:pathLst>
              <a:path w="19504660" h="894715">
                <a:moveTo>
                  <a:pt x="0" y="894455"/>
                </a:moveTo>
                <a:lnTo>
                  <a:pt x="19504597" y="0"/>
                </a:lnTo>
              </a:path>
            </a:pathLst>
          </a:custGeom>
          <a:ln w="56759">
            <a:solidFill>
              <a:srgbClr val="FFFFFF"/>
            </a:solidFill>
          </a:ln>
        </p:spPr>
        <p:txBody>
          <a:bodyPr wrap="square" lIns="0" tIns="0" rIns="0" bIns="0" rtlCol="0"/>
          <a:lstStyle/>
          <a:p>
            <a:endParaRPr/>
          </a:p>
        </p:txBody>
      </p:sp>
      <p:sp>
        <p:nvSpPr>
          <p:cNvPr id="26" name="bg object 26"/>
          <p:cNvSpPr/>
          <p:nvPr/>
        </p:nvSpPr>
        <p:spPr>
          <a:xfrm>
            <a:off x="15772795" y="43"/>
            <a:ext cx="3731895" cy="9238615"/>
          </a:xfrm>
          <a:custGeom>
            <a:avLst/>
            <a:gdLst/>
            <a:ahLst/>
            <a:cxnLst/>
            <a:rect l="l" t="t" r="r" b="b"/>
            <a:pathLst>
              <a:path w="3731894" h="9238615">
                <a:moveTo>
                  <a:pt x="0" y="0"/>
                </a:moveTo>
                <a:lnTo>
                  <a:pt x="3731672" y="9238392"/>
                </a:lnTo>
              </a:path>
            </a:pathLst>
          </a:custGeom>
          <a:ln w="56759">
            <a:solidFill>
              <a:srgbClr val="FFFFFF"/>
            </a:solidFill>
          </a:ln>
        </p:spPr>
        <p:txBody>
          <a:bodyPr wrap="square" lIns="0" tIns="0" rIns="0" bIns="0" rtlCol="0"/>
          <a:lstStyle/>
          <a:p>
            <a:endParaRPr/>
          </a:p>
        </p:txBody>
      </p:sp>
      <p:sp>
        <p:nvSpPr>
          <p:cNvPr id="27" name="bg object 27"/>
          <p:cNvSpPr/>
          <p:nvPr/>
        </p:nvSpPr>
        <p:spPr>
          <a:xfrm>
            <a:off x="19231980" y="9001359"/>
            <a:ext cx="545465" cy="474345"/>
          </a:xfrm>
          <a:custGeom>
            <a:avLst/>
            <a:gdLst/>
            <a:ahLst/>
            <a:cxnLst/>
            <a:rect l="l" t="t" r="r" b="b"/>
            <a:pathLst>
              <a:path w="545465" h="474345">
                <a:moveTo>
                  <a:pt x="272430" y="0"/>
                </a:moveTo>
                <a:lnTo>
                  <a:pt x="223458" y="3816"/>
                </a:lnTo>
                <a:lnTo>
                  <a:pt x="177367" y="14819"/>
                </a:lnTo>
                <a:lnTo>
                  <a:pt x="134926" y="32340"/>
                </a:lnTo>
                <a:lnTo>
                  <a:pt x="96903" y="55710"/>
                </a:lnTo>
                <a:lnTo>
                  <a:pt x="64069" y="84259"/>
                </a:lnTo>
                <a:lnTo>
                  <a:pt x="37193" y="117319"/>
                </a:lnTo>
                <a:lnTo>
                  <a:pt x="17043" y="154220"/>
                </a:lnTo>
                <a:lnTo>
                  <a:pt x="4388" y="194294"/>
                </a:lnTo>
                <a:lnTo>
                  <a:pt x="0" y="236872"/>
                </a:lnTo>
                <a:lnTo>
                  <a:pt x="4388" y="279449"/>
                </a:lnTo>
                <a:lnTo>
                  <a:pt x="17043" y="319524"/>
                </a:lnTo>
                <a:lnTo>
                  <a:pt x="37193" y="356427"/>
                </a:lnTo>
                <a:lnTo>
                  <a:pt x="64069" y="389488"/>
                </a:lnTo>
                <a:lnTo>
                  <a:pt x="96903" y="418039"/>
                </a:lnTo>
                <a:lnTo>
                  <a:pt x="134926" y="441410"/>
                </a:lnTo>
                <a:lnTo>
                  <a:pt x="177367" y="458932"/>
                </a:lnTo>
                <a:lnTo>
                  <a:pt x="223458" y="469936"/>
                </a:lnTo>
                <a:lnTo>
                  <a:pt x="272430" y="473753"/>
                </a:lnTo>
                <a:lnTo>
                  <a:pt x="321401" y="469936"/>
                </a:lnTo>
                <a:lnTo>
                  <a:pt x="367492" y="458932"/>
                </a:lnTo>
                <a:lnTo>
                  <a:pt x="409934" y="441410"/>
                </a:lnTo>
                <a:lnTo>
                  <a:pt x="447956" y="418039"/>
                </a:lnTo>
                <a:lnTo>
                  <a:pt x="480790" y="389488"/>
                </a:lnTo>
                <a:lnTo>
                  <a:pt x="507667" y="356427"/>
                </a:lnTo>
                <a:lnTo>
                  <a:pt x="527817" y="319524"/>
                </a:lnTo>
                <a:lnTo>
                  <a:pt x="540471" y="279449"/>
                </a:lnTo>
                <a:lnTo>
                  <a:pt x="544860" y="236872"/>
                </a:lnTo>
                <a:lnTo>
                  <a:pt x="540471" y="194294"/>
                </a:lnTo>
                <a:lnTo>
                  <a:pt x="527817" y="154220"/>
                </a:lnTo>
                <a:lnTo>
                  <a:pt x="507667" y="117319"/>
                </a:lnTo>
                <a:lnTo>
                  <a:pt x="480790" y="84259"/>
                </a:lnTo>
                <a:lnTo>
                  <a:pt x="447956" y="55710"/>
                </a:lnTo>
                <a:lnTo>
                  <a:pt x="409934" y="32340"/>
                </a:lnTo>
                <a:lnTo>
                  <a:pt x="367492" y="14819"/>
                </a:lnTo>
                <a:lnTo>
                  <a:pt x="321401" y="3816"/>
                </a:lnTo>
                <a:lnTo>
                  <a:pt x="272430"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050" b="0" i="0">
                <a:solidFill>
                  <a:srgbClr val="020303"/>
                </a:solidFill>
                <a:latin typeface="NeueHaasGroteskDisp Pro"/>
                <a:cs typeface="NeueHaasGroteskDisp Pro"/>
              </a:defRPr>
            </a:lvl1pPr>
          </a:lstStyle>
          <a:p>
            <a:pPr marL="12700">
              <a:lnSpc>
                <a:spcPct val="100000"/>
              </a:lnSpc>
              <a:spcBef>
                <a:spcPts val="50"/>
              </a:spcBef>
            </a:pPr>
            <a:r>
              <a:rPr dirty="0"/>
              <a:t>©</a:t>
            </a:r>
            <a:r>
              <a:rPr spc="50" dirty="0"/>
              <a:t> </a:t>
            </a:r>
            <a:r>
              <a:rPr b="1" dirty="0">
                <a:latin typeface="NeueHaasGroteskDisp Pro"/>
                <a:cs typeface="NeueHaasGroteskDisp Pro"/>
              </a:rPr>
              <a:t>AMTRAK</a:t>
            </a:r>
            <a:r>
              <a:rPr dirty="0"/>
              <a:t>,</a:t>
            </a:r>
            <a:r>
              <a:rPr spc="55" dirty="0"/>
              <a:t> </a:t>
            </a:r>
            <a:r>
              <a:rPr spc="-10" dirty="0"/>
              <a:t>2023.</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35540" y="102183"/>
            <a:ext cx="7755255" cy="654050"/>
          </a:xfrm>
          <a:prstGeom prst="rect">
            <a:avLst/>
          </a:prstGeom>
        </p:spPr>
        <p:txBody>
          <a:bodyPr wrap="square" lIns="0" tIns="0" rIns="0" bIns="0">
            <a:spAutoFit/>
          </a:bodyPr>
          <a:lstStyle>
            <a:lvl1pPr>
              <a:defRPr sz="4100" b="1" i="0">
                <a:solidFill>
                  <a:schemeClr val="bg1"/>
                </a:solidFill>
                <a:latin typeface="Arial"/>
                <a:cs typeface="Arial"/>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22494" y="11056496"/>
            <a:ext cx="1117600" cy="188595"/>
          </a:xfrm>
          <a:prstGeom prst="rect">
            <a:avLst/>
          </a:prstGeom>
        </p:spPr>
        <p:txBody>
          <a:bodyPr wrap="square" lIns="0" tIns="0" rIns="0" bIns="0">
            <a:spAutoFit/>
          </a:bodyPr>
          <a:lstStyle>
            <a:lvl1pPr>
              <a:defRPr sz="1050" b="0" i="0">
                <a:solidFill>
                  <a:srgbClr val="020303"/>
                </a:solidFill>
                <a:latin typeface="NeueHaasGroteskDisp Pro"/>
                <a:cs typeface="NeueHaasGroteskDisp Pro"/>
              </a:defRPr>
            </a:lvl1pPr>
          </a:lstStyle>
          <a:p>
            <a:pPr marL="12700">
              <a:lnSpc>
                <a:spcPct val="100000"/>
              </a:lnSpc>
              <a:spcBef>
                <a:spcPts val="50"/>
              </a:spcBef>
            </a:pPr>
            <a:r>
              <a:rPr dirty="0"/>
              <a:t>©</a:t>
            </a:r>
            <a:r>
              <a:rPr spc="50" dirty="0"/>
              <a:t> </a:t>
            </a:r>
            <a:r>
              <a:rPr b="1" dirty="0">
                <a:latin typeface="NeueHaasGroteskDisp Pro"/>
                <a:cs typeface="NeueHaasGroteskDisp Pro"/>
              </a:rPr>
              <a:t>AMTRAK</a:t>
            </a:r>
            <a:r>
              <a:rPr dirty="0"/>
              <a:t>,</a:t>
            </a:r>
            <a:r>
              <a:rPr spc="55" dirty="0"/>
              <a:t> </a:t>
            </a:r>
            <a:r>
              <a:rPr spc="-10" dirty="0"/>
              <a:t>2023.</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9/1/23</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472962" y="5701421"/>
            <a:ext cx="15259050" cy="2247900"/>
          </a:xfrm>
          <a:prstGeom prst="rect">
            <a:avLst/>
          </a:prstGeom>
          <a:noFill/>
          <a:ln>
            <a:noFill/>
            <a:prstDash/>
          </a:ln>
          <a:effectLst/>
        </p:spPr>
        <p:txBody>
          <a:bodyPr rot="0" spcFirstLastPara="0" vertOverflow="overflow" horzOverflow="overflow" vert="horz" wrap="square" lIns="0" tIns="313055"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2465"/>
              </a:spcBef>
              <a:spcAft>
                <a:spcPts val="0"/>
              </a:spcAft>
              <a:buClrTx/>
              <a:buSzTx/>
              <a:buFontTx/>
              <a:buNone/>
              <a:tabLst/>
              <a:defRPr/>
            </a:pPr>
            <a:r>
              <a:rPr kumimoji="0" lang="en-US" sz="6050" b="1" i="0" u="none" strike="noStrike" kern="0" cap="none" spc="0" normalizeH="0" baseline="0" noProof="0" dirty="0">
                <a:ln>
                  <a:noFill/>
                </a:ln>
                <a:solidFill>
                  <a:srgbClr val="FFFFFF"/>
                </a:solidFill>
                <a:effectLst/>
                <a:uLnTx/>
                <a:uFillTx/>
                <a:latin typeface="Frutiger LT 45 Light"/>
                <a:cs typeface="Frutiger LT 45 Light"/>
              </a:rPr>
              <a:t>AMTRAK</a:t>
            </a:r>
            <a:r>
              <a:rPr kumimoji="0" lang="en-US" sz="6050" b="1" i="0" u="none" strike="noStrike" kern="0" cap="none" spc="-85" normalizeH="0" baseline="0" noProof="0" dirty="0">
                <a:ln>
                  <a:noFill/>
                </a:ln>
                <a:solidFill>
                  <a:srgbClr val="FFFFFF"/>
                </a:solidFill>
                <a:effectLst/>
                <a:uLnTx/>
                <a:uFillTx/>
                <a:latin typeface="Frutiger LT 45 Light"/>
                <a:cs typeface="Frutiger LT 45 Light"/>
              </a:rPr>
              <a:t> </a:t>
            </a:r>
            <a:r>
              <a:rPr kumimoji="0" lang="en-US" sz="5500" b="1" i="0" u="none" strike="noStrike" kern="0" cap="none" spc="0" normalizeH="0" baseline="0" noProof="0" dirty="0">
                <a:ln>
                  <a:noFill/>
                </a:ln>
                <a:solidFill>
                  <a:srgbClr val="FFFFFF"/>
                </a:solidFill>
                <a:effectLst/>
                <a:uLnTx/>
                <a:uFillTx/>
                <a:latin typeface="Frutiger LT 45 Light"/>
                <a:cs typeface="Frutiger LT 45 Light"/>
              </a:rPr>
              <a:t>Public</a:t>
            </a:r>
            <a:r>
              <a:rPr kumimoji="0" lang="en-US" sz="5500" b="1" i="0" u="none" strike="noStrike" kern="0" cap="none" spc="-65" normalizeH="0" baseline="0" noProof="0" dirty="0">
                <a:ln>
                  <a:noFill/>
                </a:ln>
                <a:solidFill>
                  <a:srgbClr val="FFFFFF"/>
                </a:solidFill>
                <a:effectLst/>
                <a:uLnTx/>
                <a:uFillTx/>
                <a:latin typeface="Frutiger LT 45 Light"/>
                <a:cs typeface="Frutiger LT 45 Light"/>
              </a:rPr>
              <a:t> </a:t>
            </a:r>
            <a:r>
              <a:rPr kumimoji="0" lang="en-US" sz="5500" b="1" i="0" u="none" strike="noStrike" kern="0" cap="none" spc="0" normalizeH="0" baseline="0" noProof="0" dirty="0">
                <a:ln>
                  <a:noFill/>
                </a:ln>
                <a:solidFill>
                  <a:srgbClr val="FFFFFF"/>
                </a:solidFill>
                <a:effectLst/>
                <a:uLnTx/>
                <a:uFillTx/>
                <a:latin typeface="Frutiger LT 45 Light"/>
                <a:cs typeface="Frutiger LT 45 Light"/>
              </a:rPr>
              <a:t>Hearing</a:t>
            </a:r>
            <a:r>
              <a:rPr kumimoji="0" lang="en-US" sz="5500" b="1" i="0" u="none" strike="noStrike" kern="0" cap="none" spc="-70" normalizeH="0" baseline="0" noProof="0" dirty="0">
                <a:ln>
                  <a:noFill/>
                </a:ln>
                <a:solidFill>
                  <a:srgbClr val="FFFFFF"/>
                </a:solidFill>
                <a:effectLst/>
                <a:uLnTx/>
                <a:uFillTx/>
                <a:latin typeface="Frutiger LT 45 Light"/>
                <a:cs typeface="Frutiger LT 45 Light"/>
              </a:rPr>
              <a:t> </a:t>
            </a:r>
            <a:r>
              <a:rPr kumimoji="0" lang="en-US" sz="5500" b="1" i="0" u="none" strike="noStrike" kern="0" cap="none" spc="0" normalizeH="0" baseline="0" noProof="0" dirty="0">
                <a:ln>
                  <a:noFill/>
                </a:ln>
                <a:solidFill>
                  <a:srgbClr val="FFFFFF"/>
                </a:solidFill>
                <a:effectLst/>
                <a:uLnTx/>
                <a:uFillTx/>
                <a:latin typeface="Frutiger LT 45 Light"/>
                <a:cs typeface="Frutiger LT 45 Light"/>
              </a:rPr>
              <a:t>on</a:t>
            </a:r>
            <a:r>
              <a:rPr kumimoji="0" lang="en-US" sz="5500" b="1" i="0" u="none" strike="noStrike" kern="0" cap="none" spc="-70" normalizeH="0" baseline="0" noProof="0" dirty="0">
                <a:ln>
                  <a:noFill/>
                </a:ln>
                <a:solidFill>
                  <a:srgbClr val="FFFFFF"/>
                </a:solidFill>
                <a:effectLst/>
                <a:uLnTx/>
                <a:uFillTx/>
                <a:latin typeface="Frutiger LT 45 Light"/>
                <a:cs typeface="Frutiger LT 45 Light"/>
              </a:rPr>
              <a:t> </a:t>
            </a:r>
            <a:r>
              <a:rPr kumimoji="0" lang="en-US" sz="5500" b="1" i="0" u="none" strike="noStrike" kern="0" cap="none" spc="-440" normalizeH="0" baseline="0" noProof="0" dirty="0">
                <a:ln>
                  <a:noFill/>
                </a:ln>
                <a:solidFill>
                  <a:srgbClr val="FFFFFF"/>
                </a:solidFill>
                <a:effectLst/>
                <a:uLnTx/>
                <a:uFillTx/>
                <a:latin typeface="Frutiger LT 45 Light"/>
                <a:cs typeface="Frutiger LT 45 Light"/>
              </a:rPr>
              <a:t>T</a:t>
            </a:r>
            <a:r>
              <a:rPr kumimoji="0" lang="en-US" sz="5500" b="1" i="0" u="none" strike="noStrike" kern="0" cap="none" spc="70" normalizeH="0" baseline="0" noProof="0" dirty="0">
                <a:ln>
                  <a:noFill/>
                </a:ln>
                <a:solidFill>
                  <a:srgbClr val="FFFFFF"/>
                </a:solidFill>
                <a:effectLst/>
                <a:uLnTx/>
                <a:uFillTx/>
                <a:latin typeface="Frutiger LT 45 Light"/>
                <a:cs typeface="Frutiger LT 45 Light"/>
              </a:rPr>
              <a:t>rain</a:t>
            </a:r>
            <a:r>
              <a:rPr kumimoji="0" lang="en-US" sz="5500" b="1" i="0" u="none" strike="noStrike" kern="0" cap="none" spc="-65" normalizeH="0" baseline="0" noProof="0" dirty="0">
                <a:ln>
                  <a:noFill/>
                </a:ln>
                <a:solidFill>
                  <a:srgbClr val="FFFFFF"/>
                </a:solidFill>
                <a:effectLst/>
                <a:uLnTx/>
                <a:uFillTx/>
                <a:latin typeface="Frutiger LT 45 Light"/>
                <a:cs typeface="Frutiger LT 45 Light"/>
              </a:rPr>
              <a:t> </a:t>
            </a:r>
            <a:r>
              <a:rPr kumimoji="0" lang="en-US" sz="5500" b="1" i="0" u="none" strike="noStrike" kern="0" cap="none" spc="-10" normalizeH="0" baseline="0" noProof="0" dirty="0">
                <a:ln>
                  <a:noFill/>
                </a:ln>
                <a:solidFill>
                  <a:srgbClr val="FFFFFF"/>
                </a:solidFill>
                <a:effectLst/>
                <a:uLnTx/>
                <a:uFillTx/>
                <a:latin typeface="Frutiger LT 45 Light"/>
                <a:cs typeface="Frutiger LT 45 Light"/>
              </a:rPr>
              <a:t>Accessibility</a:t>
            </a:r>
            <a:endParaRPr kumimoji="0" lang="en-US" sz="5500" b="0" i="0" u="none" strike="noStrike" kern="0" cap="none" spc="0" normalizeH="0" baseline="0" noProof="0" dirty="0">
              <a:ln>
                <a:noFill/>
              </a:ln>
              <a:solidFill>
                <a:sysClr val="windowText" lastClr="000000"/>
              </a:solidFill>
              <a:effectLst/>
              <a:uLnTx/>
              <a:uFillTx/>
              <a:latin typeface="Frutiger LT 45 Light"/>
              <a:cs typeface="Frutiger LT 45 Light"/>
            </a:endParaRPr>
          </a:p>
          <a:p>
            <a:pPr marL="12700" marR="0" lvl="0" indent="0" defTabSz="914400" eaLnBrk="1" fontAlgn="auto" latinLnBrk="0" hangingPunct="1">
              <a:lnSpc>
                <a:spcPct val="100000"/>
              </a:lnSpc>
              <a:spcBef>
                <a:spcPts val="1935"/>
              </a:spcBef>
              <a:spcAft>
                <a:spcPts val="0"/>
              </a:spcAft>
              <a:buClrTx/>
              <a:buSzTx/>
              <a:buFontTx/>
              <a:buNone/>
              <a:tabLst/>
              <a:defRPr/>
            </a:pPr>
            <a:r>
              <a:rPr kumimoji="0" lang="en-US" sz="4950" b="0" i="0" u="none" strike="noStrike" kern="0" cap="none" spc="0" normalizeH="0" baseline="0" noProof="0" dirty="0">
                <a:ln>
                  <a:noFill/>
                </a:ln>
                <a:solidFill>
                  <a:srgbClr val="FFFFFF"/>
                </a:solidFill>
                <a:effectLst/>
                <a:uLnTx/>
                <a:uFillTx/>
                <a:latin typeface="Arial"/>
                <a:cs typeface="Arial"/>
              </a:rPr>
              <a:t>August 30, </a:t>
            </a:r>
            <a:r>
              <a:rPr kumimoji="0" lang="en-US" sz="4950" b="0" i="0" u="none" strike="noStrike" kern="0" cap="none" spc="-20" normalizeH="0" baseline="0" noProof="0" dirty="0">
                <a:ln>
                  <a:noFill/>
                </a:ln>
                <a:solidFill>
                  <a:srgbClr val="FFFFFF"/>
                </a:solidFill>
                <a:effectLst/>
                <a:uLnTx/>
                <a:uFillTx/>
                <a:latin typeface="Arial"/>
                <a:cs typeface="Arial"/>
              </a:rPr>
              <a:t>2023</a:t>
            </a:r>
            <a:endParaRPr kumimoji="0" lang="en-US" sz="4950" b="0" i="0" u="none" strike="noStrike" kern="0" cap="none" spc="0" normalizeH="0" baseline="0" noProof="0" dirty="0">
              <a:ln>
                <a:noFill/>
              </a:ln>
              <a:solidFill>
                <a:sysClr val="windowText" lastClr="000000"/>
              </a:solidFill>
              <a:effectLst/>
              <a:uLnTx/>
              <a:uFillTx/>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object 269">
            <a:extLst>
              <a:ext uri="{C183D7F6-B498-43B3-948B-1728B52AA6E4}">
                <adec:decorative xmlns:adec="http://schemas.microsoft.com/office/drawing/2017/decorative" val="1"/>
              </a:ext>
            </a:extLst>
          </p:cNvPr>
          <p:cNvSpPr/>
          <p:nvPr/>
        </p:nvSpPr>
        <p:spPr>
          <a:xfrm>
            <a:off x="253" y="-17"/>
            <a:ext cx="20104100" cy="857250"/>
          </a:xfrm>
          <a:custGeom>
            <a:avLst/>
            <a:gdLst/>
            <a:ahLst/>
            <a:cxnLst/>
            <a:rect l="l" t="t" r="r" b="b"/>
            <a:pathLst>
              <a:path w="20104100" h="857250">
                <a:moveTo>
                  <a:pt x="20103837" y="0"/>
                </a:moveTo>
                <a:lnTo>
                  <a:pt x="0" y="0"/>
                </a:lnTo>
                <a:lnTo>
                  <a:pt x="0" y="856640"/>
                </a:lnTo>
                <a:lnTo>
                  <a:pt x="20103837" y="856640"/>
                </a:lnTo>
                <a:lnTo>
                  <a:pt x="20103837" y="0"/>
                </a:lnTo>
                <a:close/>
              </a:path>
            </a:pathLst>
          </a:custGeom>
          <a:solidFill>
            <a:srgbClr val="00537F"/>
          </a:solidFill>
        </p:spPr>
        <p:txBody>
          <a:bodyPr wrap="square" lIns="0" tIns="0" rIns="0" bIns="0" rtlCol="0"/>
          <a:lstStyle/>
          <a:p>
            <a:endParaRPr/>
          </a:p>
        </p:txBody>
      </p:sp>
      <p:sp>
        <p:nvSpPr>
          <p:cNvPr id="278" name="object 278">
            <a:extLst>
              <a:ext uri="{C183D7F6-B498-43B3-948B-1728B52AA6E4}">
                <adec:decorative xmlns:adec="http://schemas.microsoft.com/office/drawing/2017/decorative" val="1"/>
              </a:ext>
            </a:extLst>
          </p:cNvPr>
          <p:cNvSpPr/>
          <p:nvPr/>
        </p:nvSpPr>
        <p:spPr>
          <a:xfrm>
            <a:off x="2884597" y="155222"/>
            <a:ext cx="34925" cy="548005"/>
          </a:xfrm>
          <a:custGeom>
            <a:avLst/>
            <a:gdLst/>
            <a:ahLst/>
            <a:cxnLst/>
            <a:rect l="l" t="t" r="r" b="b"/>
            <a:pathLst>
              <a:path w="34925" h="548005">
                <a:moveTo>
                  <a:pt x="34902" y="0"/>
                </a:moveTo>
                <a:lnTo>
                  <a:pt x="0" y="0"/>
                </a:lnTo>
                <a:lnTo>
                  <a:pt x="0" y="547705"/>
                </a:lnTo>
                <a:lnTo>
                  <a:pt x="34902" y="547705"/>
                </a:lnTo>
                <a:lnTo>
                  <a:pt x="34902" y="0"/>
                </a:lnTo>
                <a:close/>
              </a:path>
            </a:pathLst>
          </a:custGeom>
          <a:solidFill>
            <a:srgbClr val="FFFFFF"/>
          </a:solidFill>
        </p:spPr>
        <p:txBody>
          <a:bodyPr wrap="square" lIns="0" tIns="0" rIns="0" bIns="0" rtlCol="0"/>
          <a:lstStyle/>
          <a:p>
            <a:endParaRPr/>
          </a:p>
        </p:txBody>
      </p:sp>
      <p:sp>
        <p:nvSpPr>
          <p:cNvPr id="279" name="object 279"/>
          <p:cNvSpPr txBox="1">
            <a:spLocks noGrp="1"/>
          </p:cNvSpPr>
          <p:nvPr>
            <p:ph type="title"/>
          </p:nvPr>
        </p:nvSpPr>
        <p:spPr>
          <a:xfrm>
            <a:off x="3089395" y="15047"/>
            <a:ext cx="16104869" cy="801370"/>
          </a:xfrm>
          <a:prstGeom prst="rect">
            <a:avLst/>
          </a:prstGeom>
        </p:spPr>
        <p:txBody>
          <a:bodyPr vert="horz" wrap="square" lIns="0" tIns="76200" rIns="0" bIns="0" rtlCol="0">
            <a:spAutoFit/>
          </a:bodyPr>
          <a:lstStyle/>
          <a:p>
            <a:pPr marL="12700" marR="5080">
              <a:lnSpc>
                <a:spcPts val="2810"/>
              </a:lnSpc>
              <a:spcBef>
                <a:spcPts val="600"/>
              </a:spcBef>
            </a:pPr>
            <a:r>
              <a:rPr sz="2750" dirty="0"/>
              <a:t>The</a:t>
            </a:r>
            <a:r>
              <a:rPr sz="2750" spc="-85" dirty="0"/>
              <a:t> </a:t>
            </a:r>
            <a:r>
              <a:rPr sz="2750" dirty="0"/>
              <a:t>below</a:t>
            </a:r>
            <a:r>
              <a:rPr sz="2750" spc="-75" dirty="0"/>
              <a:t> </a:t>
            </a:r>
            <a:r>
              <a:rPr sz="2750" dirty="0"/>
              <a:t>color</a:t>
            </a:r>
            <a:r>
              <a:rPr sz="2750" spc="-80" dirty="0"/>
              <a:t> </a:t>
            </a:r>
            <a:r>
              <a:rPr sz="2750" dirty="0"/>
              <a:t>coding</a:t>
            </a:r>
            <a:r>
              <a:rPr sz="2750" spc="-75" dirty="0"/>
              <a:t> </a:t>
            </a:r>
            <a:r>
              <a:rPr sz="2750" dirty="0"/>
              <a:t>and</a:t>
            </a:r>
            <a:r>
              <a:rPr sz="2750" spc="-80" dirty="0"/>
              <a:t> </a:t>
            </a:r>
            <a:r>
              <a:rPr sz="2750" dirty="0"/>
              <a:t>marking</a:t>
            </a:r>
            <a:r>
              <a:rPr sz="2750" spc="-75" dirty="0"/>
              <a:t> </a:t>
            </a:r>
            <a:r>
              <a:rPr sz="2750" dirty="0"/>
              <a:t>system</a:t>
            </a:r>
            <a:r>
              <a:rPr sz="2750" spc="-80" dirty="0"/>
              <a:t> </a:t>
            </a:r>
            <a:r>
              <a:rPr sz="2750" dirty="0"/>
              <a:t>is</a:t>
            </a:r>
            <a:r>
              <a:rPr sz="2750" spc="-80" dirty="0"/>
              <a:t> </a:t>
            </a:r>
            <a:r>
              <a:rPr sz="2750" dirty="0"/>
              <a:t>used</a:t>
            </a:r>
            <a:r>
              <a:rPr sz="2750" spc="-75" dirty="0"/>
              <a:t> </a:t>
            </a:r>
            <a:r>
              <a:rPr sz="2750" dirty="0"/>
              <a:t>on</a:t>
            </a:r>
            <a:r>
              <a:rPr sz="2750" spc="-80" dirty="0"/>
              <a:t> </a:t>
            </a:r>
            <a:r>
              <a:rPr sz="2750" dirty="0"/>
              <a:t>the</a:t>
            </a:r>
            <a:r>
              <a:rPr sz="2750" spc="-80" dirty="0"/>
              <a:t> </a:t>
            </a:r>
            <a:r>
              <a:rPr sz="2750" dirty="0"/>
              <a:t>following</a:t>
            </a:r>
            <a:r>
              <a:rPr sz="2750" spc="-75" dirty="0"/>
              <a:t> </a:t>
            </a:r>
            <a:r>
              <a:rPr sz="2750" spc="-10" dirty="0"/>
              <a:t>preliminary</a:t>
            </a:r>
            <a:r>
              <a:rPr sz="2750" spc="-80" dirty="0"/>
              <a:t> </a:t>
            </a:r>
            <a:r>
              <a:rPr sz="2750" dirty="0"/>
              <a:t>design</a:t>
            </a:r>
            <a:r>
              <a:rPr sz="2750" spc="-75" dirty="0"/>
              <a:t> </a:t>
            </a:r>
            <a:r>
              <a:rPr sz="2750" spc="-10" dirty="0"/>
              <a:t>concept </a:t>
            </a:r>
            <a:r>
              <a:rPr sz="2750" dirty="0"/>
              <a:t>layouts</a:t>
            </a:r>
            <a:r>
              <a:rPr sz="2750" spc="-100" dirty="0"/>
              <a:t> </a:t>
            </a:r>
            <a:r>
              <a:rPr sz="2750" dirty="0"/>
              <a:t>to</a:t>
            </a:r>
            <a:r>
              <a:rPr sz="2750" spc="-90" dirty="0"/>
              <a:t> </a:t>
            </a:r>
            <a:r>
              <a:rPr sz="2750" dirty="0"/>
              <a:t>clearly</a:t>
            </a:r>
            <a:r>
              <a:rPr sz="2750" spc="-95" dirty="0"/>
              <a:t> </a:t>
            </a:r>
            <a:r>
              <a:rPr sz="2750" dirty="0"/>
              <a:t>identify</a:t>
            </a:r>
            <a:r>
              <a:rPr sz="2750" spc="-100" dirty="0"/>
              <a:t> </a:t>
            </a:r>
            <a:r>
              <a:rPr sz="2750" dirty="0"/>
              <a:t>the</a:t>
            </a:r>
            <a:r>
              <a:rPr sz="2750" spc="-95" dirty="0"/>
              <a:t> </a:t>
            </a:r>
            <a:r>
              <a:rPr sz="2750" dirty="0"/>
              <a:t>accessible</a:t>
            </a:r>
            <a:r>
              <a:rPr sz="2750" spc="-95" dirty="0"/>
              <a:t> </a:t>
            </a:r>
            <a:r>
              <a:rPr sz="2750" dirty="0"/>
              <a:t>features</a:t>
            </a:r>
            <a:r>
              <a:rPr sz="2750" spc="-100" dirty="0"/>
              <a:t> </a:t>
            </a:r>
            <a:r>
              <a:rPr sz="2750" dirty="0"/>
              <a:t>of</a:t>
            </a:r>
            <a:r>
              <a:rPr sz="2750" spc="-90" dirty="0"/>
              <a:t> </a:t>
            </a:r>
            <a:r>
              <a:rPr sz="2750" dirty="0"/>
              <a:t>the</a:t>
            </a:r>
            <a:r>
              <a:rPr sz="2750" spc="-95" dirty="0"/>
              <a:t> </a:t>
            </a:r>
            <a:r>
              <a:rPr sz="2750" dirty="0"/>
              <a:t>train</a:t>
            </a:r>
            <a:r>
              <a:rPr sz="2750" spc="-95" dirty="0"/>
              <a:t> </a:t>
            </a:r>
            <a:r>
              <a:rPr sz="2750" spc="-10" dirty="0"/>
              <a:t>design</a:t>
            </a:r>
            <a:endParaRPr sz="2750" dirty="0"/>
          </a:p>
        </p:txBody>
      </p:sp>
      <p:sp>
        <p:nvSpPr>
          <p:cNvPr id="277" name="object 277"/>
          <p:cNvSpPr txBox="1"/>
          <p:nvPr/>
        </p:nvSpPr>
        <p:spPr>
          <a:xfrm>
            <a:off x="735785" y="107915"/>
            <a:ext cx="1909445" cy="654050"/>
          </a:xfrm>
          <a:prstGeom prst="rect">
            <a:avLst/>
          </a:prstGeom>
        </p:spPr>
        <p:txBody>
          <a:bodyPr vert="horz" wrap="square" lIns="0" tIns="15240" rIns="0" bIns="0" rtlCol="0">
            <a:spAutoFit/>
          </a:bodyPr>
          <a:lstStyle/>
          <a:p>
            <a:pPr marL="12700">
              <a:lnSpc>
                <a:spcPct val="100000"/>
              </a:lnSpc>
              <a:spcBef>
                <a:spcPts val="120"/>
              </a:spcBef>
            </a:pPr>
            <a:r>
              <a:rPr sz="4100" b="1" spc="-10" dirty="0">
                <a:solidFill>
                  <a:srgbClr val="FFFFFF"/>
                </a:solidFill>
                <a:latin typeface="Arial"/>
                <a:cs typeface="Arial"/>
              </a:rPr>
              <a:t>Legend</a:t>
            </a:r>
            <a:endParaRPr sz="4100" dirty="0">
              <a:latin typeface="Arial"/>
              <a:cs typeface="Arial"/>
            </a:endParaRPr>
          </a:p>
        </p:txBody>
      </p:sp>
      <p:pic>
        <p:nvPicPr>
          <p:cNvPr id="284" name="Picture 283" descr="Color and symbols legend: Accessible Space, Accessible Bedroom, Accessible Restroom, Elevator, 32-inch Accessible Path, 60-inch Turning Space, Wheel Mobility Device Storage Space, Non-Accessible Seating, Rooms, or Crew Areas">
            <a:extLst>
              <a:ext uri="{FF2B5EF4-FFF2-40B4-BE49-F238E27FC236}">
                <a16:creationId xmlns:a16="http://schemas.microsoft.com/office/drawing/2014/main" id="{40F81A93-E67A-D808-2C3A-E6C136B26CF6}"/>
              </a:ext>
            </a:extLst>
          </p:cNvPr>
          <p:cNvPicPr>
            <a:picLocks noChangeAspect="1"/>
          </p:cNvPicPr>
          <p:nvPr/>
        </p:nvPicPr>
        <p:blipFill rotWithShape="1">
          <a:blip r:embed="rId2">
            <a:extLst>
              <a:ext uri="{28A0092B-C50C-407E-A947-70E740481C1C}">
                <a14:useLocalDpi xmlns:a14="http://schemas.microsoft.com/office/drawing/2010/main" val="0"/>
              </a:ext>
            </a:extLst>
          </a:blip>
          <a:srcRect r="58129"/>
          <a:stretch/>
        </p:blipFill>
        <p:spPr>
          <a:xfrm>
            <a:off x="374649" y="1269249"/>
            <a:ext cx="2362201" cy="5476590"/>
          </a:xfrm>
          <a:prstGeom prst="rect">
            <a:avLst/>
          </a:prstGeom>
        </p:spPr>
      </p:pic>
      <p:sp>
        <p:nvSpPr>
          <p:cNvPr id="2" name="Text Placeholder 12">
            <a:extLst>
              <a:ext uri="{FF2B5EF4-FFF2-40B4-BE49-F238E27FC236}">
                <a16:creationId xmlns:a16="http://schemas.microsoft.com/office/drawing/2014/main" id="{FBA639BD-2DCE-0B8B-3B0D-9254FDB8EEDA}"/>
              </a:ext>
            </a:extLst>
          </p:cNvPr>
          <p:cNvSpPr>
            <a:spLocks noGrp="1"/>
          </p:cNvSpPr>
          <p:nvPr>
            <p:ph type="body" idx="1"/>
          </p:nvPr>
        </p:nvSpPr>
        <p:spPr>
          <a:xfrm>
            <a:off x="2534679" y="1413230"/>
            <a:ext cx="17122441" cy="5333640"/>
          </a:xfrm>
        </p:spPr>
        <p:txBody>
          <a:bodyPr lIns="0"/>
          <a:lstStyle/>
          <a:p>
            <a:pPr marL="342900" indent="-342900">
              <a:lnSpc>
                <a:spcPct val="114000"/>
              </a:lnSpc>
              <a:spcBef>
                <a:spcPts val="1200"/>
              </a:spcBef>
              <a:buClr>
                <a:schemeClr val="bg1"/>
              </a:buClr>
              <a:buSzPct val="25000"/>
              <a:buFont typeface="Arial" panose="020B0604020202020204" pitchFamily="34" charset="0"/>
              <a:buChar char="•"/>
              <a:tabLst>
                <a:tab pos="346075" algn="l"/>
              </a:tabLst>
            </a:pPr>
            <a:r>
              <a:rPr lang="en-US" sz="2200" b="1" spc="-10" dirty="0">
                <a:latin typeface="Arial"/>
                <a:cs typeface="Arial"/>
              </a:rPr>
              <a:t>Accessible Space</a:t>
            </a:r>
            <a:r>
              <a:rPr lang="en-US" sz="2200" spc="-10" dirty="0">
                <a:latin typeface="Arial"/>
                <a:cs typeface="Arial"/>
              </a:rPr>
              <a:t>: Space for a person who wishes to remain their wheelchair or mobility device</a:t>
            </a:r>
          </a:p>
          <a:p>
            <a:pPr marL="342900" indent="-342900">
              <a:lnSpc>
                <a:spcPct val="114000"/>
              </a:lnSpc>
              <a:spcBef>
                <a:spcPts val="1400"/>
              </a:spcBef>
              <a:buClr>
                <a:schemeClr val="bg1"/>
              </a:buClr>
              <a:buSzPct val="25000"/>
              <a:buFont typeface="Arial" panose="020B0604020202020204" pitchFamily="34" charset="0"/>
              <a:buChar char="•"/>
              <a:tabLst>
                <a:tab pos="346075" algn="l"/>
              </a:tabLst>
            </a:pPr>
            <a:r>
              <a:rPr lang="en-US" sz="2200" b="1" spc="-10" dirty="0">
                <a:latin typeface="Arial"/>
                <a:cs typeface="Arial"/>
              </a:rPr>
              <a:t>Accessible Bedroom: </a:t>
            </a:r>
            <a:r>
              <a:rPr lang="en-US" sz="2200" spc="-10" dirty="0">
                <a:latin typeface="Arial"/>
                <a:cs typeface="Arial"/>
              </a:rPr>
              <a:t>Bedroom with an </a:t>
            </a:r>
            <a:r>
              <a:rPr lang="en-US" sz="2200" spc="-10" dirty="0" err="1">
                <a:latin typeface="Arial"/>
                <a:cs typeface="Arial"/>
              </a:rPr>
              <a:t>en</a:t>
            </a:r>
            <a:r>
              <a:rPr lang="en-US" sz="2200" spc="-10" dirty="0">
                <a:latin typeface="Arial"/>
                <a:cs typeface="Arial"/>
              </a:rPr>
              <a:t>-suite accessible restroom with turning space</a:t>
            </a:r>
          </a:p>
          <a:p>
            <a:pPr marL="342900" indent="-342900">
              <a:lnSpc>
                <a:spcPct val="114000"/>
              </a:lnSpc>
              <a:spcBef>
                <a:spcPts val="1800"/>
              </a:spcBef>
              <a:buClr>
                <a:schemeClr val="bg1"/>
              </a:buClr>
              <a:buSzPct val="25000"/>
              <a:buFont typeface="Arial" panose="020B0604020202020204" pitchFamily="34" charset="0"/>
              <a:buChar char="•"/>
              <a:tabLst>
                <a:tab pos="346075" algn="l"/>
              </a:tabLst>
            </a:pPr>
            <a:r>
              <a:rPr lang="en-US" sz="2200" b="1" spc="-10" dirty="0">
                <a:latin typeface="Arial"/>
                <a:cs typeface="Arial"/>
              </a:rPr>
              <a:t>Accessible Restroom: </a:t>
            </a:r>
            <a:r>
              <a:rPr lang="en-US" sz="2200" spc="-10" dirty="0">
                <a:latin typeface="Arial"/>
                <a:cs typeface="Arial"/>
              </a:rPr>
              <a:t>Restroom with turning space and space to side transfer onto the toilet</a:t>
            </a:r>
          </a:p>
          <a:p>
            <a:pPr marL="342900" indent="-342900">
              <a:lnSpc>
                <a:spcPct val="114000"/>
              </a:lnSpc>
              <a:spcBef>
                <a:spcPts val="1300"/>
              </a:spcBef>
              <a:buClr>
                <a:schemeClr val="bg1"/>
              </a:buClr>
              <a:buSzPct val="25000"/>
              <a:buFont typeface="Arial" panose="020B0604020202020204" pitchFamily="34" charset="0"/>
              <a:buChar char="•"/>
              <a:tabLst>
                <a:tab pos="346075" algn="l"/>
              </a:tabLst>
            </a:pPr>
            <a:r>
              <a:rPr lang="en-US" sz="2200" b="1" spc="-10" dirty="0">
                <a:latin typeface="Arial"/>
                <a:cs typeface="Arial"/>
              </a:rPr>
              <a:t>Elevator: </a:t>
            </a:r>
            <a:r>
              <a:rPr lang="en-US" sz="2200" spc="-10" dirty="0">
                <a:latin typeface="Arial"/>
                <a:cs typeface="Arial"/>
              </a:rPr>
              <a:t>Available for passengers who use wheelchairs or who cannot use the stairs</a:t>
            </a:r>
          </a:p>
          <a:p>
            <a:pPr marL="342900" indent="-342900">
              <a:lnSpc>
                <a:spcPct val="113000"/>
              </a:lnSpc>
              <a:spcBef>
                <a:spcPts val="1200"/>
              </a:spcBef>
              <a:buClr>
                <a:schemeClr val="bg1"/>
              </a:buClr>
              <a:buSzPct val="25000"/>
              <a:buFont typeface="Arial" panose="020B0604020202020204" pitchFamily="34" charset="0"/>
              <a:buChar char="•"/>
              <a:tabLst>
                <a:tab pos="346075" algn="l"/>
              </a:tabLst>
            </a:pPr>
            <a:r>
              <a:rPr lang="en-US" sz="2200" b="1" spc="-10" dirty="0">
                <a:latin typeface="Arial"/>
                <a:cs typeface="Arial"/>
              </a:rPr>
              <a:t>32” Accessible Path: </a:t>
            </a:r>
            <a:r>
              <a:rPr lang="en-US" sz="2200" spc="-10" dirty="0">
                <a:latin typeface="Arial"/>
                <a:cs typeface="Arial"/>
              </a:rPr>
              <a:t>32” aisle width for passengers who use wheelchairs to access other areas of the train</a:t>
            </a:r>
          </a:p>
          <a:p>
            <a:pPr marL="342900" indent="-342900">
              <a:lnSpc>
                <a:spcPct val="113000"/>
              </a:lnSpc>
              <a:spcBef>
                <a:spcPts val="1200"/>
              </a:spcBef>
              <a:buClr>
                <a:schemeClr val="bg1"/>
              </a:buClr>
              <a:buSzPct val="25000"/>
              <a:buFont typeface="Arial" panose="020B0604020202020204" pitchFamily="34" charset="0"/>
              <a:buChar char="•"/>
              <a:tabLst>
                <a:tab pos="346075" algn="l"/>
              </a:tabLst>
            </a:pPr>
            <a:r>
              <a:rPr lang="en-US" sz="2200" b="1" dirty="0">
                <a:solidFill>
                  <a:srgbClr val="020303"/>
                </a:solidFill>
                <a:latin typeface="Arial"/>
                <a:cs typeface="Arial"/>
              </a:rPr>
              <a:t>60”</a:t>
            </a:r>
            <a:r>
              <a:rPr lang="en-US" sz="2200" b="1" spc="-15" dirty="0">
                <a:solidFill>
                  <a:srgbClr val="020303"/>
                </a:solidFill>
                <a:latin typeface="Arial"/>
                <a:cs typeface="Arial"/>
              </a:rPr>
              <a:t> Turning Space: </a:t>
            </a:r>
            <a:r>
              <a:rPr lang="en-US" sz="2200" spc="-15" dirty="0">
                <a:solidFill>
                  <a:srgbClr val="020303"/>
                </a:solidFill>
                <a:latin typeface="Arial"/>
                <a:cs typeface="Arial"/>
              </a:rPr>
              <a:t>60” d</a:t>
            </a:r>
            <a:r>
              <a:rPr lang="en-US" sz="2200" dirty="0">
                <a:solidFill>
                  <a:srgbClr val="020303"/>
                </a:solidFill>
                <a:latin typeface="Arial"/>
                <a:cs typeface="Arial"/>
              </a:rPr>
              <a:t>iameter</a:t>
            </a:r>
            <a:r>
              <a:rPr lang="en-US" sz="2200" spc="-15" dirty="0">
                <a:solidFill>
                  <a:srgbClr val="020303"/>
                </a:solidFill>
                <a:latin typeface="Arial"/>
                <a:cs typeface="Arial"/>
              </a:rPr>
              <a:t> </a:t>
            </a:r>
            <a:r>
              <a:rPr lang="en-US" sz="2200" dirty="0">
                <a:solidFill>
                  <a:srgbClr val="020303"/>
                </a:solidFill>
                <a:latin typeface="Arial"/>
                <a:cs typeface="Arial"/>
              </a:rPr>
              <a:t>circular turning</a:t>
            </a:r>
            <a:r>
              <a:rPr lang="en-US" sz="2200" spc="-15" dirty="0">
                <a:solidFill>
                  <a:srgbClr val="020303"/>
                </a:solidFill>
                <a:latin typeface="Arial"/>
                <a:cs typeface="Arial"/>
              </a:rPr>
              <a:t> </a:t>
            </a:r>
            <a:r>
              <a:rPr lang="en-US" sz="2200" dirty="0">
                <a:solidFill>
                  <a:srgbClr val="020303"/>
                </a:solidFill>
                <a:latin typeface="Arial"/>
                <a:cs typeface="Arial"/>
              </a:rPr>
              <a:t>space</a:t>
            </a:r>
            <a:r>
              <a:rPr lang="en-US" sz="2200" spc="-15" dirty="0">
                <a:solidFill>
                  <a:srgbClr val="020303"/>
                </a:solidFill>
                <a:latin typeface="Arial"/>
                <a:cs typeface="Arial"/>
              </a:rPr>
              <a:t> </a:t>
            </a:r>
            <a:r>
              <a:rPr lang="en-US" sz="2200" dirty="0">
                <a:solidFill>
                  <a:srgbClr val="020303"/>
                </a:solidFill>
                <a:latin typeface="Arial"/>
                <a:cs typeface="Arial"/>
              </a:rPr>
              <a:t>for</a:t>
            </a:r>
            <a:r>
              <a:rPr lang="en-US" sz="2200" spc="-15" dirty="0">
                <a:solidFill>
                  <a:srgbClr val="020303"/>
                </a:solidFill>
                <a:latin typeface="Arial"/>
                <a:cs typeface="Arial"/>
              </a:rPr>
              <a:t> </a:t>
            </a:r>
            <a:r>
              <a:rPr lang="en-US" sz="2200" dirty="0">
                <a:solidFill>
                  <a:srgbClr val="020303"/>
                </a:solidFill>
                <a:latin typeface="Arial"/>
                <a:cs typeface="Arial"/>
              </a:rPr>
              <a:t>passengers</a:t>
            </a:r>
            <a:r>
              <a:rPr lang="en-US" sz="2200" spc="-15" dirty="0">
                <a:solidFill>
                  <a:srgbClr val="020303"/>
                </a:solidFill>
                <a:latin typeface="Arial"/>
                <a:cs typeface="Arial"/>
              </a:rPr>
              <a:t> </a:t>
            </a:r>
            <a:r>
              <a:rPr lang="en-US" sz="2200" dirty="0">
                <a:solidFill>
                  <a:srgbClr val="020303"/>
                </a:solidFill>
                <a:latin typeface="Arial"/>
                <a:cs typeface="Arial"/>
              </a:rPr>
              <a:t>who</a:t>
            </a:r>
            <a:r>
              <a:rPr lang="en-US" sz="2200" spc="-15" dirty="0">
                <a:solidFill>
                  <a:srgbClr val="020303"/>
                </a:solidFill>
                <a:latin typeface="Arial"/>
                <a:cs typeface="Arial"/>
              </a:rPr>
              <a:t> </a:t>
            </a:r>
            <a:r>
              <a:rPr lang="en-US" sz="2200" dirty="0">
                <a:solidFill>
                  <a:srgbClr val="020303"/>
                </a:solidFill>
                <a:latin typeface="Arial"/>
                <a:cs typeface="Arial"/>
              </a:rPr>
              <a:t>use</a:t>
            </a:r>
            <a:r>
              <a:rPr lang="en-US" sz="2200" spc="-15" dirty="0">
                <a:solidFill>
                  <a:srgbClr val="020303"/>
                </a:solidFill>
                <a:latin typeface="Arial"/>
                <a:cs typeface="Arial"/>
              </a:rPr>
              <a:t> </a:t>
            </a:r>
            <a:r>
              <a:rPr lang="en-US" sz="2200" dirty="0">
                <a:solidFill>
                  <a:srgbClr val="020303"/>
                </a:solidFill>
                <a:latin typeface="Arial"/>
                <a:cs typeface="Arial"/>
              </a:rPr>
              <a:t>a</a:t>
            </a:r>
            <a:r>
              <a:rPr lang="en-US" sz="2200" spc="-15" dirty="0">
                <a:solidFill>
                  <a:srgbClr val="020303"/>
                </a:solidFill>
                <a:latin typeface="Arial"/>
                <a:cs typeface="Arial"/>
              </a:rPr>
              <a:t> </a:t>
            </a:r>
            <a:r>
              <a:rPr lang="en-US" sz="2200" dirty="0">
                <a:solidFill>
                  <a:srgbClr val="020303"/>
                </a:solidFill>
                <a:latin typeface="Arial"/>
                <a:cs typeface="Arial"/>
              </a:rPr>
              <a:t>wheelchair</a:t>
            </a:r>
            <a:r>
              <a:rPr lang="en-US" sz="2200" spc="-15" dirty="0">
                <a:solidFill>
                  <a:srgbClr val="020303"/>
                </a:solidFill>
                <a:latin typeface="Arial"/>
                <a:cs typeface="Arial"/>
              </a:rPr>
              <a:t> </a:t>
            </a:r>
            <a:r>
              <a:rPr lang="en-US" sz="2200" dirty="0">
                <a:solidFill>
                  <a:srgbClr val="020303"/>
                </a:solidFill>
                <a:latin typeface="Arial"/>
                <a:cs typeface="Arial"/>
              </a:rPr>
              <a:t>to</a:t>
            </a:r>
            <a:r>
              <a:rPr lang="en-US" sz="2200" spc="-15" dirty="0">
                <a:solidFill>
                  <a:srgbClr val="020303"/>
                </a:solidFill>
                <a:latin typeface="Arial"/>
                <a:cs typeface="Arial"/>
              </a:rPr>
              <a:t> </a:t>
            </a:r>
            <a:r>
              <a:rPr lang="en-US" sz="2200" dirty="0">
                <a:solidFill>
                  <a:srgbClr val="020303"/>
                </a:solidFill>
                <a:latin typeface="Arial"/>
                <a:cs typeface="Arial"/>
              </a:rPr>
              <a:t>turn</a:t>
            </a:r>
            <a:r>
              <a:rPr lang="en-US" sz="2200" spc="-15" dirty="0">
                <a:solidFill>
                  <a:srgbClr val="020303"/>
                </a:solidFill>
                <a:latin typeface="Arial"/>
                <a:cs typeface="Arial"/>
              </a:rPr>
              <a:t> </a:t>
            </a:r>
            <a:r>
              <a:rPr lang="en-US" sz="2200" spc="-10" dirty="0">
                <a:solidFill>
                  <a:srgbClr val="020303"/>
                </a:solidFill>
                <a:latin typeface="Arial"/>
                <a:cs typeface="Arial"/>
              </a:rPr>
              <a:t>around</a:t>
            </a:r>
          </a:p>
          <a:p>
            <a:pPr marL="342900" indent="-342900">
              <a:lnSpc>
                <a:spcPct val="113000"/>
              </a:lnSpc>
              <a:spcBef>
                <a:spcPts val="1800"/>
              </a:spcBef>
              <a:buClr>
                <a:schemeClr val="bg1"/>
              </a:buClr>
              <a:buSzPct val="25000"/>
              <a:buFont typeface="Arial" panose="020B0604020202020204" pitchFamily="34" charset="0"/>
              <a:buChar char="•"/>
              <a:tabLst>
                <a:tab pos="346075" algn="l"/>
              </a:tabLst>
            </a:pPr>
            <a:r>
              <a:rPr lang="en-US" sz="2200" b="1" spc="-15" dirty="0">
                <a:solidFill>
                  <a:srgbClr val="020303"/>
                </a:solidFill>
                <a:latin typeface="Arial"/>
                <a:cs typeface="Arial"/>
              </a:rPr>
              <a:t>Transfer S</a:t>
            </a:r>
            <a:r>
              <a:rPr lang="en-US" sz="2200" b="1" dirty="0">
                <a:solidFill>
                  <a:srgbClr val="020303"/>
                </a:solidFill>
                <a:latin typeface="Arial"/>
                <a:cs typeface="Arial"/>
              </a:rPr>
              <a:t>eat: </a:t>
            </a:r>
            <a:r>
              <a:rPr lang="en-US" sz="2200" dirty="0">
                <a:solidFill>
                  <a:srgbClr val="020303"/>
                </a:solidFill>
                <a:latin typeface="Arial"/>
                <a:cs typeface="Arial"/>
              </a:rPr>
              <a:t>Seat</a:t>
            </a:r>
            <a:r>
              <a:rPr lang="en-US" sz="2200" spc="-10" dirty="0">
                <a:solidFill>
                  <a:srgbClr val="020303"/>
                </a:solidFill>
                <a:latin typeface="Arial"/>
                <a:cs typeface="Arial"/>
              </a:rPr>
              <a:t> </a:t>
            </a:r>
            <a:r>
              <a:rPr lang="en-US" sz="2200" dirty="0">
                <a:solidFill>
                  <a:srgbClr val="020303"/>
                </a:solidFill>
                <a:latin typeface="Arial"/>
                <a:cs typeface="Arial"/>
              </a:rPr>
              <a:t>for</a:t>
            </a:r>
            <a:r>
              <a:rPr lang="en-US" sz="2200" spc="-10" dirty="0">
                <a:solidFill>
                  <a:srgbClr val="020303"/>
                </a:solidFill>
                <a:latin typeface="Arial"/>
                <a:cs typeface="Arial"/>
              </a:rPr>
              <a:t> </a:t>
            </a:r>
            <a:r>
              <a:rPr lang="en-US" sz="2200" dirty="0">
                <a:solidFill>
                  <a:srgbClr val="020303"/>
                </a:solidFill>
                <a:latin typeface="Arial"/>
                <a:cs typeface="Arial"/>
              </a:rPr>
              <a:t>those</a:t>
            </a:r>
            <a:r>
              <a:rPr lang="en-US" sz="2200" spc="-10" dirty="0">
                <a:solidFill>
                  <a:srgbClr val="020303"/>
                </a:solidFill>
                <a:latin typeface="Arial"/>
                <a:cs typeface="Arial"/>
              </a:rPr>
              <a:t> </a:t>
            </a:r>
            <a:r>
              <a:rPr lang="en-US" sz="2200" dirty="0">
                <a:solidFill>
                  <a:srgbClr val="020303"/>
                </a:solidFill>
                <a:latin typeface="Arial"/>
                <a:cs typeface="Arial"/>
              </a:rPr>
              <a:t>who transfer</a:t>
            </a:r>
            <a:r>
              <a:rPr lang="en-US" sz="2200" spc="-10" dirty="0">
                <a:solidFill>
                  <a:srgbClr val="020303"/>
                </a:solidFill>
                <a:latin typeface="Arial"/>
                <a:cs typeface="Arial"/>
              </a:rPr>
              <a:t> </a:t>
            </a:r>
            <a:r>
              <a:rPr lang="en-US" sz="2200" dirty="0">
                <a:solidFill>
                  <a:srgbClr val="020303"/>
                </a:solidFill>
                <a:latin typeface="Arial"/>
                <a:cs typeface="Arial"/>
              </a:rPr>
              <a:t>from</a:t>
            </a:r>
            <a:r>
              <a:rPr lang="en-US" sz="2200" spc="-10" dirty="0">
                <a:solidFill>
                  <a:srgbClr val="020303"/>
                </a:solidFill>
                <a:latin typeface="Arial"/>
                <a:cs typeface="Arial"/>
              </a:rPr>
              <a:t> </a:t>
            </a:r>
            <a:r>
              <a:rPr lang="en-US" sz="2200" dirty="0">
                <a:solidFill>
                  <a:srgbClr val="020303"/>
                </a:solidFill>
                <a:latin typeface="Arial"/>
                <a:cs typeface="Arial"/>
              </a:rPr>
              <a:t>a</a:t>
            </a:r>
            <a:r>
              <a:rPr lang="en-US" sz="2200" spc="-10" dirty="0">
                <a:solidFill>
                  <a:srgbClr val="020303"/>
                </a:solidFill>
                <a:latin typeface="Arial"/>
                <a:cs typeface="Arial"/>
              </a:rPr>
              <a:t> </a:t>
            </a:r>
            <a:r>
              <a:rPr lang="en-US" sz="2200" dirty="0">
                <a:solidFill>
                  <a:srgbClr val="020303"/>
                </a:solidFill>
                <a:latin typeface="Arial"/>
                <a:cs typeface="Arial"/>
              </a:rPr>
              <a:t>wheelchair</a:t>
            </a:r>
            <a:r>
              <a:rPr lang="en-US" sz="2200" spc="-10" dirty="0">
                <a:solidFill>
                  <a:srgbClr val="020303"/>
                </a:solidFill>
                <a:latin typeface="Arial"/>
                <a:cs typeface="Arial"/>
              </a:rPr>
              <a:t> </a:t>
            </a:r>
            <a:r>
              <a:rPr lang="en-US" sz="2200" dirty="0">
                <a:solidFill>
                  <a:srgbClr val="020303"/>
                </a:solidFill>
                <a:latin typeface="Arial"/>
                <a:cs typeface="Arial"/>
              </a:rPr>
              <a:t>to</a:t>
            </a:r>
            <a:r>
              <a:rPr lang="en-US" sz="2200" spc="-10" dirty="0">
                <a:solidFill>
                  <a:srgbClr val="020303"/>
                </a:solidFill>
                <a:latin typeface="Arial"/>
                <a:cs typeface="Arial"/>
              </a:rPr>
              <a:t> </a:t>
            </a:r>
            <a:r>
              <a:rPr lang="en-US" sz="2200" dirty="0">
                <a:solidFill>
                  <a:srgbClr val="020303"/>
                </a:solidFill>
                <a:latin typeface="Arial"/>
                <a:cs typeface="Arial"/>
              </a:rPr>
              <a:t>a</a:t>
            </a:r>
            <a:r>
              <a:rPr lang="en-US" sz="2200" spc="-10" dirty="0">
                <a:solidFill>
                  <a:srgbClr val="020303"/>
                </a:solidFill>
                <a:latin typeface="Arial"/>
                <a:cs typeface="Arial"/>
              </a:rPr>
              <a:t> </a:t>
            </a:r>
            <a:r>
              <a:rPr lang="en-US" sz="2200" spc="-20" dirty="0">
                <a:solidFill>
                  <a:srgbClr val="020303"/>
                </a:solidFill>
                <a:latin typeface="Arial"/>
                <a:cs typeface="Arial"/>
              </a:rPr>
              <a:t>seat</a:t>
            </a:r>
          </a:p>
          <a:p>
            <a:pPr marL="342900" indent="-342900">
              <a:lnSpc>
                <a:spcPct val="113000"/>
              </a:lnSpc>
              <a:spcBef>
                <a:spcPts val="1400"/>
              </a:spcBef>
              <a:buClr>
                <a:schemeClr val="bg1"/>
              </a:buClr>
              <a:buSzPct val="25000"/>
              <a:buFont typeface="Arial" panose="020B0604020202020204" pitchFamily="34" charset="0"/>
              <a:buChar char="•"/>
              <a:tabLst>
                <a:tab pos="346075" algn="l"/>
              </a:tabLst>
            </a:pPr>
            <a:r>
              <a:rPr lang="en-US" sz="2200" b="1" spc="-25" dirty="0">
                <a:solidFill>
                  <a:srgbClr val="020303"/>
                </a:solidFill>
                <a:latin typeface="Arial"/>
                <a:cs typeface="Arial"/>
              </a:rPr>
              <a:t>Wheel Mobility Device Storage Space: </a:t>
            </a:r>
            <a:r>
              <a:rPr lang="en-US" sz="2200" spc="-25" dirty="0">
                <a:solidFill>
                  <a:srgbClr val="020303"/>
                </a:solidFill>
                <a:latin typeface="Arial"/>
                <a:cs typeface="Arial"/>
              </a:rPr>
              <a:t>S</a:t>
            </a:r>
            <a:r>
              <a:rPr lang="en-US" sz="2200" dirty="0">
                <a:solidFill>
                  <a:srgbClr val="020303"/>
                </a:solidFill>
                <a:latin typeface="Arial"/>
                <a:cs typeface="Arial"/>
              </a:rPr>
              <a:t>pace</a:t>
            </a:r>
            <a:r>
              <a:rPr lang="en-US" sz="2200" spc="-15" dirty="0">
                <a:solidFill>
                  <a:srgbClr val="020303"/>
                </a:solidFill>
                <a:latin typeface="Arial"/>
                <a:cs typeface="Arial"/>
              </a:rPr>
              <a:t> </a:t>
            </a:r>
            <a:r>
              <a:rPr lang="en-US" sz="2200" dirty="0">
                <a:solidFill>
                  <a:srgbClr val="020303"/>
                </a:solidFill>
                <a:latin typeface="Arial"/>
                <a:cs typeface="Arial"/>
              </a:rPr>
              <a:t>reserved</a:t>
            </a:r>
            <a:r>
              <a:rPr lang="en-US" sz="2200" spc="-15" dirty="0">
                <a:solidFill>
                  <a:srgbClr val="020303"/>
                </a:solidFill>
                <a:latin typeface="Arial"/>
                <a:cs typeface="Arial"/>
              </a:rPr>
              <a:t> </a:t>
            </a:r>
            <a:r>
              <a:rPr lang="en-US" sz="2200" dirty="0">
                <a:solidFill>
                  <a:srgbClr val="020303"/>
                </a:solidFill>
                <a:latin typeface="Arial"/>
                <a:cs typeface="Arial"/>
              </a:rPr>
              <a:t>for</a:t>
            </a:r>
            <a:r>
              <a:rPr lang="en-US" sz="2200" spc="-15" dirty="0">
                <a:solidFill>
                  <a:srgbClr val="020303"/>
                </a:solidFill>
                <a:latin typeface="Arial"/>
                <a:cs typeface="Arial"/>
              </a:rPr>
              <a:t> </a:t>
            </a:r>
            <a:r>
              <a:rPr lang="en-US" sz="2200" dirty="0">
                <a:solidFill>
                  <a:srgbClr val="020303"/>
                </a:solidFill>
                <a:latin typeface="Arial"/>
                <a:cs typeface="Arial"/>
              </a:rPr>
              <a:t>those</a:t>
            </a:r>
            <a:r>
              <a:rPr lang="en-US" sz="2200" spc="-10" dirty="0">
                <a:solidFill>
                  <a:srgbClr val="020303"/>
                </a:solidFill>
                <a:latin typeface="Arial"/>
                <a:cs typeface="Arial"/>
              </a:rPr>
              <a:t> </a:t>
            </a:r>
            <a:r>
              <a:rPr lang="en-US" sz="2200" dirty="0">
                <a:solidFill>
                  <a:srgbClr val="020303"/>
                </a:solidFill>
                <a:latin typeface="Arial"/>
                <a:cs typeface="Arial"/>
              </a:rPr>
              <a:t>wishing</a:t>
            </a:r>
            <a:r>
              <a:rPr lang="en-US" sz="2200" spc="-15" dirty="0">
                <a:solidFill>
                  <a:srgbClr val="020303"/>
                </a:solidFill>
                <a:latin typeface="Arial"/>
                <a:cs typeface="Arial"/>
              </a:rPr>
              <a:t> </a:t>
            </a:r>
            <a:r>
              <a:rPr lang="en-US" sz="2200" dirty="0">
                <a:solidFill>
                  <a:srgbClr val="020303"/>
                </a:solidFill>
                <a:latin typeface="Arial"/>
                <a:cs typeface="Arial"/>
              </a:rPr>
              <a:t>to</a:t>
            </a:r>
            <a:r>
              <a:rPr lang="en-US" sz="2200" spc="-15" dirty="0">
                <a:solidFill>
                  <a:srgbClr val="020303"/>
                </a:solidFill>
                <a:latin typeface="Arial"/>
                <a:cs typeface="Arial"/>
              </a:rPr>
              <a:t> </a:t>
            </a:r>
            <a:r>
              <a:rPr lang="en-US" sz="2200" dirty="0">
                <a:solidFill>
                  <a:srgbClr val="020303"/>
                </a:solidFill>
                <a:latin typeface="Arial"/>
                <a:cs typeface="Arial"/>
              </a:rPr>
              <a:t>store</a:t>
            </a:r>
            <a:r>
              <a:rPr lang="en-US" sz="2200" spc="-15" dirty="0">
                <a:solidFill>
                  <a:srgbClr val="020303"/>
                </a:solidFill>
                <a:latin typeface="Arial"/>
                <a:cs typeface="Arial"/>
              </a:rPr>
              <a:t> </a:t>
            </a:r>
            <a:r>
              <a:rPr lang="en-US" sz="2200" dirty="0">
                <a:solidFill>
                  <a:srgbClr val="020303"/>
                </a:solidFill>
                <a:latin typeface="Arial"/>
                <a:cs typeface="Arial"/>
              </a:rPr>
              <a:t>a</a:t>
            </a:r>
            <a:r>
              <a:rPr lang="en-US" sz="2200" spc="-15" dirty="0">
                <a:solidFill>
                  <a:srgbClr val="020303"/>
                </a:solidFill>
                <a:latin typeface="Arial"/>
                <a:cs typeface="Arial"/>
              </a:rPr>
              <a:t> </a:t>
            </a:r>
            <a:r>
              <a:rPr lang="en-US" sz="2200" dirty="0">
                <a:solidFill>
                  <a:srgbClr val="020303"/>
                </a:solidFill>
                <a:latin typeface="Arial"/>
                <a:cs typeface="Arial"/>
              </a:rPr>
              <a:t>folded</a:t>
            </a:r>
            <a:r>
              <a:rPr lang="en-US" sz="2200" spc="-10" dirty="0">
                <a:solidFill>
                  <a:srgbClr val="020303"/>
                </a:solidFill>
                <a:latin typeface="Arial"/>
                <a:cs typeface="Arial"/>
              </a:rPr>
              <a:t> </a:t>
            </a:r>
            <a:r>
              <a:rPr lang="en-US" sz="2200" dirty="0">
                <a:solidFill>
                  <a:srgbClr val="020303"/>
                </a:solidFill>
                <a:latin typeface="Arial"/>
                <a:cs typeface="Arial"/>
              </a:rPr>
              <a:t>wheelchair</a:t>
            </a:r>
            <a:r>
              <a:rPr lang="en-US" sz="2200" spc="-15" dirty="0">
                <a:solidFill>
                  <a:srgbClr val="020303"/>
                </a:solidFill>
                <a:latin typeface="Arial"/>
                <a:cs typeface="Arial"/>
              </a:rPr>
              <a:t> </a:t>
            </a:r>
            <a:r>
              <a:rPr lang="en-US" sz="2200" dirty="0">
                <a:solidFill>
                  <a:srgbClr val="020303"/>
                </a:solidFill>
                <a:latin typeface="Arial"/>
                <a:cs typeface="Arial"/>
              </a:rPr>
              <a:t>or</a:t>
            </a:r>
            <a:r>
              <a:rPr lang="en-US" sz="2200" spc="-15" dirty="0">
                <a:solidFill>
                  <a:srgbClr val="020303"/>
                </a:solidFill>
                <a:latin typeface="Arial"/>
                <a:cs typeface="Arial"/>
              </a:rPr>
              <a:t> </a:t>
            </a:r>
            <a:r>
              <a:rPr lang="en-US" sz="2200" dirty="0">
                <a:solidFill>
                  <a:srgbClr val="020303"/>
                </a:solidFill>
                <a:latin typeface="Arial"/>
                <a:cs typeface="Arial"/>
              </a:rPr>
              <a:t>other</a:t>
            </a:r>
            <a:r>
              <a:rPr lang="en-US" sz="2200" spc="-15" dirty="0">
                <a:solidFill>
                  <a:srgbClr val="020303"/>
                </a:solidFill>
                <a:latin typeface="Arial"/>
                <a:cs typeface="Arial"/>
              </a:rPr>
              <a:t> </a:t>
            </a:r>
            <a:r>
              <a:rPr lang="en-US" sz="2200" dirty="0">
                <a:solidFill>
                  <a:srgbClr val="020303"/>
                </a:solidFill>
                <a:latin typeface="Arial"/>
                <a:cs typeface="Arial"/>
              </a:rPr>
              <a:t>foldable</a:t>
            </a:r>
            <a:r>
              <a:rPr lang="en-US" sz="2200" spc="-15" dirty="0">
                <a:solidFill>
                  <a:srgbClr val="020303"/>
                </a:solidFill>
                <a:latin typeface="Arial"/>
                <a:cs typeface="Arial"/>
              </a:rPr>
              <a:t> </a:t>
            </a:r>
            <a:r>
              <a:rPr lang="en-US" sz="2200" dirty="0">
                <a:solidFill>
                  <a:srgbClr val="020303"/>
                </a:solidFill>
                <a:latin typeface="Arial"/>
                <a:cs typeface="Arial"/>
              </a:rPr>
              <a:t>mobility</a:t>
            </a:r>
            <a:r>
              <a:rPr lang="en-US" sz="2200" spc="-10" dirty="0">
                <a:solidFill>
                  <a:srgbClr val="020303"/>
                </a:solidFill>
                <a:latin typeface="Arial"/>
                <a:cs typeface="Arial"/>
              </a:rPr>
              <a:t> </a:t>
            </a:r>
            <a:r>
              <a:rPr lang="en-US" sz="2200" spc="-20" dirty="0">
                <a:solidFill>
                  <a:srgbClr val="020303"/>
                </a:solidFill>
                <a:latin typeface="Arial"/>
                <a:cs typeface="Arial"/>
              </a:rPr>
              <a:t>aids</a:t>
            </a:r>
          </a:p>
          <a:p>
            <a:pPr marL="342900" indent="-342900">
              <a:lnSpc>
                <a:spcPct val="113000"/>
              </a:lnSpc>
              <a:spcBef>
                <a:spcPts val="1800"/>
              </a:spcBef>
              <a:buClr>
                <a:schemeClr val="bg1"/>
              </a:buClr>
              <a:buSzPct val="25000"/>
              <a:buFont typeface="Arial" panose="020B0604020202020204" pitchFamily="34" charset="0"/>
              <a:buChar char="•"/>
              <a:tabLst>
                <a:tab pos="346075" algn="l"/>
              </a:tabLst>
            </a:pPr>
            <a:r>
              <a:rPr lang="en-US" sz="2200" b="1" spc="-10" dirty="0">
                <a:solidFill>
                  <a:srgbClr val="020303"/>
                </a:solidFill>
                <a:latin typeface="Arial"/>
                <a:cs typeface="Arial"/>
              </a:rPr>
              <a:t>Non-A</a:t>
            </a:r>
            <a:r>
              <a:rPr lang="en-US" sz="2200" b="1" dirty="0">
                <a:solidFill>
                  <a:srgbClr val="020303"/>
                </a:solidFill>
                <a:latin typeface="Arial"/>
                <a:cs typeface="Arial"/>
              </a:rPr>
              <a:t>ccessible Seating, Rooms, or Crew Areas:</a:t>
            </a:r>
            <a:r>
              <a:rPr lang="en-US" sz="2200" spc="-15" dirty="0">
                <a:solidFill>
                  <a:srgbClr val="020303"/>
                </a:solidFill>
                <a:latin typeface="Arial"/>
                <a:cs typeface="Arial"/>
              </a:rPr>
              <a:t> Non-accessible </a:t>
            </a:r>
            <a:r>
              <a:rPr lang="en-US" sz="2200" dirty="0">
                <a:solidFill>
                  <a:srgbClr val="020303"/>
                </a:solidFill>
                <a:latin typeface="Arial"/>
                <a:cs typeface="Arial"/>
              </a:rPr>
              <a:t>aisles,</a:t>
            </a:r>
            <a:r>
              <a:rPr lang="en-US" sz="2200" spc="-10" dirty="0">
                <a:solidFill>
                  <a:srgbClr val="020303"/>
                </a:solidFill>
                <a:latin typeface="Arial"/>
                <a:cs typeface="Arial"/>
              </a:rPr>
              <a:t> </a:t>
            </a:r>
            <a:r>
              <a:rPr lang="en-US" sz="2200" dirty="0">
                <a:solidFill>
                  <a:srgbClr val="020303"/>
                </a:solidFill>
                <a:latin typeface="Arial"/>
                <a:cs typeface="Arial"/>
              </a:rPr>
              <a:t>seating</a:t>
            </a:r>
            <a:r>
              <a:rPr lang="en-US" sz="2200" spc="-10" dirty="0">
                <a:solidFill>
                  <a:srgbClr val="020303"/>
                </a:solidFill>
                <a:latin typeface="Arial"/>
                <a:cs typeface="Arial"/>
              </a:rPr>
              <a:t> </a:t>
            </a:r>
            <a:r>
              <a:rPr lang="en-US" sz="2200" dirty="0">
                <a:solidFill>
                  <a:srgbClr val="020303"/>
                </a:solidFill>
                <a:latin typeface="Arial"/>
                <a:cs typeface="Arial"/>
              </a:rPr>
              <a:t>areas,</a:t>
            </a:r>
            <a:r>
              <a:rPr lang="en-US" sz="2200" spc="-10" dirty="0">
                <a:solidFill>
                  <a:srgbClr val="020303"/>
                </a:solidFill>
                <a:latin typeface="Arial"/>
                <a:cs typeface="Arial"/>
              </a:rPr>
              <a:t> </a:t>
            </a:r>
            <a:r>
              <a:rPr lang="en-US" sz="2200" dirty="0">
                <a:solidFill>
                  <a:srgbClr val="020303"/>
                </a:solidFill>
                <a:latin typeface="Arial"/>
                <a:cs typeface="Arial"/>
              </a:rPr>
              <a:t>diner</a:t>
            </a:r>
            <a:r>
              <a:rPr lang="en-US" sz="2200" spc="-10" dirty="0">
                <a:solidFill>
                  <a:srgbClr val="020303"/>
                </a:solidFill>
                <a:latin typeface="Arial"/>
                <a:cs typeface="Arial"/>
              </a:rPr>
              <a:t> </a:t>
            </a:r>
            <a:r>
              <a:rPr lang="en-US" sz="2200" dirty="0">
                <a:solidFill>
                  <a:srgbClr val="020303"/>
                </a:solidFill>
                <a:latin typeface="Arial"/>
                <a:cs typeface="Arial"/>
              </a:rPr>
              <a:t>and</a:t>
            </a:r>
            <a:r>
              <a:rPr lang="en-US" sz="2200" spc="-10" dirty="0">
                <a:solidFill>
                  <a:srgbClr val="020303"/>
                </a:solidFill>
                <a:latin typeface="Arial"/>
                <a:cs typeface="Arial"/>
              </a:rPr>
              <a:t> </a:t>
            </a:r>
            <a:r>
              <a:rPr lang="en-US" sz="2200" dirty="0">
                <a:solidFill>
                  <a:srgbClr val="020303"/>
                </a:solidFill>
                <a:latin typeface="Arial"/>
                <a:cs typeface="Arial"/>
              </a:rPr>
              <a:t>lounge</a:t>
            </a:r>
            <a:r>
              <a:rPr lang="en-US" sz="2200" spc="-10" dirty="0">
                <a:solidFill>
                  <a:srgbClr val="020303"/>
                </a:solidFill>
                <a:latin typeface="Arial"/>
                <a:cs typeface="Arial"/>
              </a:rPr>
              <a:t> </a:t>
            </a:r>
            <a:r>
              <a:rPr lang="en-US" sz="2200" dirty="0">
                <a:solidFill>
                  <a:srgbClr val="020303"/>
                </a:solidFill>
                <a:latin typeface="Arial"/>
                <a:cs typeface="Arial"/>
              </a:rPr>
              <a:t>seating,</a:t>
            </a:r>
            <a:r>
              <a:rPr lang="en-US" sz="2200" spc="-10" dirty="0">
                <a:solidFill>
                  <a:srgbClr val="020303"/>
                </a:solidFill>
                <a:latin typeface="Arial"/>
                <a:cs typeface="Arial"/>
              </a:rPr>
              <a:t> </a:t>
            </a:r>
            <a:r>
              <a:rPr lang="en-US" sz="2200" dirty="0">
                <a:solidFill>
                  <a:srgbClr val="020303"/>
                </a:solidFill>
                <a:latin typeface="Arial"/>
                <a:cs typeface="Arial"/>
              </a:rPr>
              <a:t>private</a:t>
            </a:r>
            <a:r>
              <a:rPr lang="en-US" sz="2200" spc="-10" dirty="0">
                <a:solidFill>
                  <a:srgbClr val="020303"/>
                </a:solidFill>
                <a:latin typeface="Arial"/>
                <a:cs typeface="Arial"/>
              </a:rPr>
              <a:t> </a:t>
            </a:r>
            <a:r>
              <a:rPr lang="en-US" sz="2200" dirty="0">
                <a:solidFill>
                  <a:srgbClr val="020303"/>
                </a:solidFill>
                <a:latin typeface="Arial"/>
                <a:cs typeface="Arial"/>
              </a:rPr>
              <a:t>rooms,</a:t>
            </a:r>
            <a:r>
              <a:rPr lang="en-US" sz="2200" spc="-10" dirty="0">
                <a:solidFill>
                  <a:srgbClr val="020303"/>
                </a:solidFill>
                <a:latin typeface="Arial"/>
                <a:cs typeface="Arial"/>
              </a:rPr>
              <a:t> </a:t>
            </a:r>
            <a:r>
              <a:rPr lang="en-US" sz="2200" dirty="0">
                <a:solidFill>
                  <a:srgbClr val="020303"/>
                </a:solidFill>
                <a:latin typeface="Arial"/>
                <a:cs typeface="Arial"/>
              </a:rPr>
              <a:t>and/or</a:t>
            </a:r>
            <a:r>
              <a:rPr lang="en-US" sz="2200" spc="-10" dirty="0">
                <a:solidFill>
                  <a:srgbClr val="020303"/>
                </a:solidFill>
                <a:latin typeface="Arial"/>
                <a:cs typeface="Arial"/>
              </a:rPr>
              <a:t> </a:t>
            </a:r>
            <a:r>
              <a:rPr lang="en-US" sz="2200" dirty="0">
                <a:solidFill>
                  <a:srgbClr val="020303"/>
                </a:solidFill>
                <a:latin typeface="Arial"/>
                <a:cs typeface="Arial"/>
              </a:rPr>
              <a:t>crew</a:t>
            </a:r>
            <a:r>
              <a:rPr lang="en-US" sz="2200" spc="-10" dirty="0">
                <a:solidFill>
                  <a:srgbClr val="020303"/>
                </a:solidFill>
                <a:latin typeface="Arial"/>
                <a:cs typeface="Arial"/>
              </a:rPr>
              <a:t> rooms</a:t>
            </a:r>
            <a:endParaRPr lang="en-US" sz="2200" dirty="0">
              <a:latin typeface="Arial"/>
              <a:cs typeface="Arial"/>
            </a:endParaRPr>
          </a:p>
        </p:txBody>
      </p:sp>
      <p:sp>
        <p:nvSpPr>
          <p:cNvPr id="167" name="object 167"/>
          <p:cNvSpPr txBox="1"/>
          <p:nvPr/>
        </p:nvSpPr>
        <p:spPr>
          <a:xfrm>
            <a:off x="7390390" y="6786371"/>
            <a:ext cx="3637279" cy="423545"/>
          </a:xfrm>
          <a:prstGeom prst="rect">
            <a:avLst/>
          </a:prstGeom>
        </p:spPr>
        <p:txBody>
          <a:bodyPr vert="horz" wrap="square" lIns="0" tIns="13970" rIns="0" bIns="0" rtlCol="0">
            <a:spAutoFit/>
          </a:bodyPr>
          <a:lstStyle/>
          <a:p>
            <a:pPr marL="12700">
              <a:lnSpc>
                <a:spcPct val="100000"/>
              </a:lnSpc>
              <a:spcBef>
                <a:spcPts val="110"/>
              </a:spcBef>
            </a:pPr>
            <a:r>
              <a:rPr sz="2600" b="1" dirty="0">
                <a:solidFill>
                  <a:srgbClr val="020303"/>
                </a:solidFill>
                <a:latin typeface="Arial"/>
                <a:cs typeface="Arial"/>
              </a:rPr>
              <a:t>Example</a:t>
            </a:r>
            <a:r>
              <a:rPr sz="2600" b="1" spc="-30" dirty="0">
                <a:solidFill>
                  <a:srgbClr val="020303"/>
                </a:solidFill>
                <a:latin typeface="Arial"/>
                <a:cs typeface="Arial"/>
              </a:rPr>
              <a:t> </a:t>
            </a:r>
            <a:r>
              <a:rPr sz="2600" b="1" dirty="0">
                <a:solidFill>
                  <a:srgbClr val="020303"/>
                </a:solidFill>
                <a:latin typeface="Arial"/>
                <a:cs typeface="Arial"/>
              </a:rPr>
              <a:t>Car</a:t>
            </a:r>
            <a:r>
              <a:rPr sz="2600" b="1" spc="-20" dirty="0">
                <a:solidFill>
                  <a:srgbClr val="020303"/>
                </a:solidFill>
                <a:latin typeface="Arial"/>
                <a:cs typeface="Arial"/>
              </a:rPr>
              <a:t> </a:t>
            </a:r>
            <a:r>
              <a:rPr sz="2600" b="1" spc="-10" dirty="0">
                <a:solidFill>
                  <a:srgbClr val="020303"/>
                </a:solidFill>
                <a:latin typeface="Arial"/>
                <a:cs typeface="Arial"/>
              </a:rPr>
              <a:t>Diagrams</a:t>
            </a:r>
            <a:endParaRPr sz="2600" dirty="0">
              <a:latin typeface="Arial"/>
              <a:cs typeface="Arial"/>
            </a:endParaRPr>
          </a:p>
        </p:txBody>
      </p:sp>
      <p:sp>
        <p:nvSpPr>
          <p:cNvPr id="280" name="object 280"/>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50" dirty="0"/>
              <a:t> </a:t>
            </a:r>
            <a:r>
              <a:rPr b="1" dirty="0">
                <a:latin typeface="NeueHaasGroteskDisp Pro"/>
                <a:cs typeface="NeueHaasGroteskDisp Pro"/>
              </a:rPr>
              <a:t>AMTRAK</a:t>
            </a:r>
            <a:r>
              <a:rPr dirty="0"/>
              <a:t>,</a:t>
            </a:r>
            <a:r>
              <a:rPr spc="55" dirty="0"/>
              <a:t> </a:t>
            </a:r>
            <a:r>
              <a:rPr spc="-10" dirty="0"/>
              <a:t>2023.</a:t>
            </a:r>
          </a:p>
        </p:txBody>
      </p:sp>
      <p:pic>
        <p:nvPicPr>
          <p:cNvPr id="294" name="Picture 293">
            <a:extLst>
              <a:ext uri="{FF2B5EF4-FFF2-40B4-BE49-F238E27FC236}">
                <a16:creationId xmlns:a16="http://schemas.microsoft.com/office/drawing/2014/main" id="{6D53D83B-7CD6-84B5-D981-00BA97BDD9B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005" y="2057677"/>
            <a:ext cx="328575" cy="328575"/>
          </a:xfrm>
          <a:prstGeom prst="rect">
            <a:avLst/>
          </a:prstGeom>
        </p:spPr>
      </p:pic>
      <p:pic>
        <p:nvPicPr>
          <p:cNvPr id="295" name="Picture 294">
            <a:extLst>
              <a:ext uri="{FF2B5EF4-FFF2-40B4-BE49-F238E27FC236}">
                <a16:creationId xmlns:a16="http://schemas.microsoft.com/office/drawing/2014/main" id="{933A77A1-69D3-A758-8CEB-8F62301AA81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9005" y="1463675"/>
            <a:ext cx="365760" cy="365760"/>
          </a:xfrm>
          <a:prstGeom prst="rect">
            <a:avLst/>
          </a:prstGeom>
        </p:spPr>
      </p:pic>
      <p:sp>
        <p:nvSpPr>
          <p:cNvPr id="313" name="object 67">
            <a:extLst>
              <a:ext uri="{FF2B5EF4-FFF2-40B4-BE49-F238E27FC236}">
                <a16:creationId xmlns:a16="http://schemas.microsoft.com/office/drawing/2014/main" id="{0214F18B-5A6E-5AF4-494E-A75952AB506B}"/>
              </a:ext>
              <a:ext uri="{C183D7F6-B498-43B3-948B-1728B52AA6E4}">
                <adec:decorative xmlns:adec="http://schemas.microsoft.com/office/drawing/2017/decorative" val="1"/>
              </a:ext>
            </a:extLst>
          </p:cNvPr>
          <p:cNvSpPr txBox="1"/>
          <p:nvPr/>
        </p:nvSpPr>
        <p:spPr>
          <a:xfrm>
            <a:off x="2186190" y="2653896"/>
            <a:ext cx="291390" cy="263534"/>
          </a:xfrm>
          <a:prstGeom prst="rect">
            <a:avLst/>
          </a:prstGeom>
        </p:spPr>
        <p:txBody>
          <a:bodyPr vert="horz" wrap="square" lIns="0" tIns="17145" rIns="0" bIns="0" rtlCol="0">
            <a:spAutoFit/>
          </a:bodyPr>
          <a:lstStyle/>
          <a:p>
            <a:pPr marL="12700">
              <a:lnSpc>
                <a:spcPct val="100000"/>
              </a:lnSpc>
              <a:spcBef>
                <a:spcPts val="135"/>
              </a:spcBef>
            </a:pPr>
            <a:r>
              <a:rPr sz="1600" b="1" spc="-35" dirty="0">
                <a:solidFill>
                  <a:srgbClr val="020303"/>
                </a:solidFill>
                <a:latin typeface="NeueHaasGroteskDisp Pro"/>
                <a:cs typeface="NeueHaasGroteskDisp Pro"/>
              </a:rPr>
              <a:t>AR</a:t>
            </a:r>
            <a:endParaRPr sz="1600" dirty="0">
              <a:latin typeface="NeueHaasGroteskDisp Pro"/>
              <a:cs typeface="NeueHaasGroteskDisp Pro"/>
            </a:endParaRPr>
          </a:p>
        </p:txBody>
      </p:sp>
      <p:pic>
        <p:nvPicPr>
          <p:cNvPr id="322" name="Picture 321" descr="Single-level car model. From left: non-accessible path and seating from until transfer seat and accessible seating on right end with wheelchair storage, accessible restroom with 60-inch turning space and 32-inch path to vestibule. ">
            <a:extLst>
              <a:ext uri="{FF2B5EF4-FFF2-40B4-BE49-F238E27FC236}">
                <a16:creationId xmlns:a16="http://schemas.microsoft.com/office/drawing/2014/main" id="{D4C92B78-6989-F2F0-1CA6-84D8198227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713" y="7568429"/>
            <a:ext cx="8872084" cy="3442572"/>
          </a:xfrm>
          <a:prstGeom prst="rect">
            <a:avLst/>
          </a:prstGeom>
        </p:spPr>
      </p:pic>
      <p:pic>
        <p:nvPicPr>
          <p:cNvPr id="325" name="Picture 324" descr="Bi-level car model. First floor (lower left): non-usable space; elevator and 60-inch turning space by entrance/exit vestibule; non accessible path and rooms to end">
            <a:extLst>
              <a:ext uri="{FF2B5EF4-FFF2-40B4-BE49-F238E27FC236}">
                <a16:creationId xmlns:a16="http://schemas.microsoft.com/office/drawing/2014/main" id="{6DC6DEA1-88B1-9943-597B-4D32BF55C8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7320" y="7290808"/>
            <a:ext cx="8743161" cy="3650321"/>
          </a:xfrm>
          <a:prstGeom prst="rect">
            <a:avLst/>
          </a:prstGeom>
        </p:spPr>
      </p:pic>
      <p:sp>
        <p:nvSpPr>
          <p:cNvPr id="301" name="object 68">
            <a:extLst>
              <a:ext uri="{FF2B5EF4-FFF2-40B4-BE49-F238E27FC236}">
                <a16:creationId xmlns:a16="http://schemas.microsoft.com/office/drawing/2014/main" id="{408BD0D9-F21B-897F-6B0A-B6E6E31D6B5D}"/>
              </a:ext>
              <a:ext uri="{C183D7F6-B498-43B3-948B-1728B52AA6E4}">
                <adec:decorative xmlns:adec="http://schemas.microsoft.com/office/drawing/2017/decorative" val="1"/>
              </a:ext>
            </a:extLst>
          </p:cNvPr>
          <p:cNvSpPr/>
          <p:nvPr/>
        </p:nvSpPr>
        <p:spPr>
          <a:xfrm>
            <a:off x="11167947" y="8093075"/>
            <a:ext cx="373380" cy="373380"/>
          </a:xfrm>
          <a:custGeom>
            <a:avLst/>
            <a:gdLst/>
            <a:ahLst/>
            <a:cxnLst/>
            <a:rect l="l" t="t" r="r" b="b"/>
            <a:pathLst>
              <a:path w="373379" h="373379">
                <a:moveTo>
                  <a:pt x="186626" y="0"/>
                </a:moveTo>
                <a:lnTo>
                  <a:pt x="116398" y="13677"/>
                </a:lnTo>
                <a:lnTo>
                  <a:pt x="54658" y="54710"/>
                </a:lnTo>
                <a:lnTo>
                  <a:pt x="13664" y="116423"/>
                </a:lnTo>
                <a:lnTo>
                  <a:pt x="0" y="186643"/>
                </a:lnTo>
                <a:lnTo>
                  <a:pt x="3413" y="222278"/>
                </a:lnTo>
                <a:lnTo>
                  <a:pt x="30747" y="289360"/>
                </a:lnTo>
                <a:lnTo>
                  <a:pt x="83932" y="342549"/>
                </a:lnTo>
                <a:lnTo>
                  <a:pt x="150985" y="369869"/>
                </a:lnTo>
                <a:lnTo>
                  <a:pt x="186626" y="373287"/>
                </a:lnTo>
                <a:lnTo>
                  <a:pt x="222270" y="369869"/>
                </a:lnTo>
                <a:lnTo>
                  <a:pt x="240183" y="364561"/>
                </a:lnTo>
                <a:lnTo>
                  <a:pt x="186626" y="364561"/>
                </a:lnTo>
                <a:lnTo>
                  <a:pt x="152645" y="361305"/>
                </a:lnTo>
                <a:lnTo>
                  <a:pt x="88744" y="335259"/>
                </a:lnTo>
                <a:lnTo>
                  <a:pt x="38035" y="284562"/>
                </a:lnTo>
                <a:lnTo>
                  <a:pt x="11981" y="220635"/>
                </a:lnTo>
                <a:lnTo>
                  <a:pt x="8725" y="186643"/>
                </a:lnTo>
                <a:lnTo>
                  <a:pt x="11980" y="152664"/>
                </a:lnTo>
                <a:lnTo>
                  <a:pt x="38027" y="88798"/>
                </a:lnTo>
                <a:lnTo>
                  <a:pt x="88741" y="38064"/>
                </a:lnTo>
                <a:lnTo>
                  <a:pt x="152645" y="11982"/>
                </a:lnTo>
                <a:lnTo>
                  <a:pt x="186626" y="8725"/>
                </a:lnTo>
                <a:lnTo>
                  <a:pt x="240158" y="8725"/>
                </a:lnTo>
                <a:lnTo>
                  <a:pt x="222266" y="3419"/>
                </a:lnTo>
                <a:lnTo>
                  <a:pt x="186626" y="0"/>
                </a:lnTo>
                <a:close/>
              </a:path>
              <a:path w="373379" h="373379">
                <a:moveTo>
                  <a:pt x="318602" y="54710"/>
                </a:moveTo>
                <a:lnTo>
                  <a:pt x="315513" y="57764"/>
                </a:lnTo>
                <a:lnTo>
                  <a:pt x="312425" y="60905"/>
                </a:lnTo>
                <a:lnTo>
                  <a:pt x="335224" y="88798"/>
                </a:lnTo>
                <a:lnTo>
                  <a:pt x="351506" y="119717"/>
                </a:lnTo>
                <a:lnTo>
                  <a:pt x="361275" y="152664"/>
                </a:lnTo>
                <a:lnTo>
                  <a:pt x="364535" y="186643"/>
                </a:lnTo>
                <a:lnTo>
                  <a:pt x="361275" y="220635"/>
                </a:lnTo>
                <a:lnTo>
                  <a:pt x="335224" y="284562"/>
                </a:lnTo>
                <a:lnTo>
                  <a:pt x="284515" y="335259"/>
                </a:lnTo>
                <a:lnTo>
                  <a:pt x="220611" y="361305"/>
                </a:lnTo>
                <a:lnTo>
                  <a:pt x="186626" y="364561"/>
                </a:lnTo>
                <a:lnTo>
                  <a:pt x="240183" y="364561"/>
                </a:lnTo>
                <a:lnTo>
                  <a:pt x="289324" y="342549"/>
                </a:lnTo>
                <a:lnTo>
                  <a:pt x="342513" y="289360"/>
                </a:lnTo>
                <a:lnTo>
                  <a:pt x="369847" y="222278"/>
                </a:lnTo>
                <a:lnTo>
                  <a:pt x="373260" y="186643"/>
                </a:lnTo>
                <a:lnTo>
                  <a:pt x="369847" y="151009"/>
                </a:lnTo>
                <a:lnTo>
                  <a:pt x="359596" y="116423"/>
                </a:lnTo>
                <a:lnTo>
                  <a:pt x="342513" y="83963"/>
                </a:lnTo>
                <a:lnTo>
                  <a:pt x="318602" y="54710"/>
                </a:lnTo>
                <a:close/>
              </a:path>
              <a:path w="373379" h="373379">
                <a:moveTo>
                  <a:pt x="240158" y="8725"/>
                </a:moveTo>
                <a:lnTo>
                  <a:pt x="186626" y="8725"/>
                </a:lnTo>
                <a:lnTo>
                  <a:pt x="220606" y="11982"/>
                </a:lnTo>
                <a:lnTo>
                  <a:pt x="253569" y="21759"/>
                </a:lnTo>
                <a:lnTo>
                  <a:pt x="284510" y="38064"/>
                </a:lnTo>
                <a:lnTo>
                  <a:pt x="312425" y="60905"/>
                </a:lnTo>
                <a:lnTo>
                  <a:pt x="315513" y="57764"/>
                </a:lnTo>
                <a:lnTo>
                  <a:pt x="318602" y="54710"/>
                </a:lnTo>
                <a:lnTo>
                  <a:pt x="289323" y="30774"/>
                </a:lnTo>
                <a:lnTo>
                  <a:pt x="256855" y="13677"/>
                </a:lnTo>
                <a:lnTo>
                  <a:pt x="240158" y="8725"/>
                </a:lnTo>
                <a:close/>
              </a:path>
            </a:pathLst>
          </a:custGeom>
          <a:solidFill>
            <a:srgbClr val="020303"/>
          </a:solidFill>
        </p:spPr>
        <p:txBody>
          <a:bodyPr wrap="square" lIns="0" tIns="0" rIns="0" bIns="0" rtlCol="0"/>
          <a:lstStyle/>
          <a:p>
            <a:endParaRPr/>
          </a:p>
        </p:txBody>
      </p:sp>
      <p:sp>
        <p:nvSpPr>
          <p:cNvPr id="302" name="object 67">
            <a:extLst>
              <a:ext uri="{FF2B5EF4-FFF2-40B4-BE49-F238E27FC236}">
                <a16:creationId xmlns:a16="http://schemas.microsoft.com/office/drawing/2014/main" id="{0F90FAC2-A6C8-71DD-4BE8-7DB08A781E24}"/>
              </a:ext>
              <a:ext uri="{C183D7F6-B498-43B3-948B-1728B52AA6E4}">
                <adec:decorative xmlns:adec="http://schemas.microsoft.com/office/drawing/2017/decorative" val="1"/>
              </a:ext>
            </a:extLst>
          </p:cNvPr>
          <p:cNvSpPr txBox="1"/>
          <p:nvPr/>
        </p:nvSpPr>
        <p:spPr>
          <a:xfrm>
            <a:off x="11195050" y="8128853"/>
            <a:ext cx="353201" cy="263534"/>
          </a:xfrm>
          <a:prstGeom prst="rect">
            <a:avLst/>
          </a:prstGeom>
        </p:spPr>
        <p:txBody>
          <a:bodyPr vert="horz" wrap="square" lIns="0" tIns="17145" rIns="0" bIns="0" rtlCol="0">
            <a:spAutoFit/>
          </a:bodyPr>
          <a:lstStyle/>
          <a:p>
            <a:pPr marL="12700">
              <a:lnSpc>
                <a:spcPct val="100000"/>
              </a:lnSpc>
              <a:spcBef>
                <a:spcPts val="135"/>
              </a:spcBef>
            </a:pPr>
            <a:r>
              <a:rPr lang="en-US" sz="1600" b="1" spc="-35" dirty="0">
                <a:solidFill>
                  <a:srgbClr val="020303"/>
                </a:solidFill>
                <a:latin typeface="NeueHaasGroteskDisp Pro"/>
                <a:cs typeface="NeueHaasGroteskDisp Pro"/>
              </a:rPr>
              <a:t> AR</a:t>
            </a:r>
            <a:endParaRPr lang="en-US" sz="1600" dirty="0">
              <a:latin typeface="NeueHaasGroteskDisp Pro"/>
              <a:cs typeface="NeueHaasGroteskDisp Pro"/>
            </a:endParaRPr>
          </a:p>
        </p:txBody>
      </p:sp>
      <p:pic>
        <p:nvPicPr>
          <p:cNvPr id="270" name="object 270" descr="Amtrak logo"/>
          <p:cNvPicPr/>
          <p:nvPr/>
        </p:nvPicPr>
        <p:blipFill>
          <a:blip r:embed="rId7" cstate="print"/>
          <a:stretch>
            <a:fillRect/>
          </a:stretch>
        </p:blipFill>
        <p:spPr>
          <a:xfrm>
            <a:off x="17987691" y="11006828"/>
            <a:ext cx="2047056" cy="1889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object 269">
            <a:extLst>
              <a:ext uri="{C183D7F6-B498-43B3-948B-1728B52AA6E4}">
                <adec:decorative xmlns:adec="http://schemas.microsoft.com/office/drawing/2017/decorative" val="1"/>
              </a:ext>
            </a:extLst>
          </p:cNvPr>
          <p:cNvSpPr/>
          <p:nvPr/>
        </p:nvSpPr>
        <p:spPr>
          <a:xfrm>
            <a:off x="253" y="-17"/>
            <a:ext cx="20104100" cy="857250"/>
          </a:xfrm>
          <a:custGeom>
            <a:avLst/>
            <a:gdLst/>
            <a:ahLst/>
            <a:cxnLst/>
            <a:rect l="l" t="t" r="r" b="b"/>
            <a:pathLst>
              <a:path w="20104100" h="857250">
                <a:moveTo>
                  <a:pt x="20103837" y="0"/>
                </a:moveTo>
                <a:lnTo>
                  <a:pt x="0" y="0"/>
                </a:lnTo>
                <a:lnTo>
                  <a:pt x="0" y="856640"/>
                </a:lnTo>
                <a:lnTo>
                  <a:pt x="20103837" y="856640"/>
                </a:lnTo>
                <a:lnTo>
                  <a:pt x="20103837" y="0"/>
                </a:lnTo>
                <a:close/>
              </a:path>
            </a:pathLst>
          </a:custGeom>
          <a:solidFill>
            <a:srgbClr val="00537F"/>
          </a:solidFill>
        </p:spPr>
        <p:txBody>
          <a:bodyPr wrap="square" lIns="0" tIns="0" rIns="0" bIns="0" rtlCol="0"/>
          <a:lstStyle/>
          <a:p>
            <a:endParaRPr/>
          </a:p>
        </p:txBody>
      </p:sp>
      <p:sp>
        <p:nvSpPr>
          <p:cNvPr id="279" name="object 279"/>
          <p:cNvSpPr txBox="1">
            <a:spLocks noGrp="1"/>
          </p:cNvSpPr>
          <p:nvPr>
            <p:ph type="title"/>
          </p:nvPr>
        </p:nvSpPr>
        <p:spPr>
          <a:xfrm>
            <a:off x="603250" y="239911"/>
            <a:ext cx="16104869" cy="465961"/>
          </a:xfrm>
          <a:prstGeom prst="rect">
            <a:avLst/>
          </a:prstGeom>
        </p:spPr>
        <p:txBody>
          <a:bodyPr vert="horz" wrap="square" lIns="0" tIns="76200" rIns="0" bIns="0" rtlCol="0">
            <a:spAutoFit/>
          </a:bodyPr>
          <a:lstStyle/>
          <a:p>
            <a:pPr marL="12700" marR="5080">
              <a:lnSpc>
                <a:spcPts val="2810"/>
              </a:lnSpc>
              <a:spcBef>
                <a:spcPts val="600"/>
              </a:spcBef>
            </a:pPr>
            <a:r>
              <a:rPr lang="en-US" dirty="0"/>
              <a:t>ADA Concept Design</a:t>
            </a:r>
            <a:endParaRPr dirty="0"/>
          </a:p>
        </p:txBody>
      </p:sp>
      <p:sp>
        <p:nvSpPr>
          <p:cNvPr id="280" name="object 280"/>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50" dirty="0"/>
              <a:t> </a:t>
            </a:r>
            <a:r>
              <a:rPr b="1" dirty="0">
                <a:latin typeface="NeueHaasGroteskDisp Pro"/>
                <a:cs typeface="NeueHaasGroteskDisp Pro"/>
              </a:rPr>
              <a:t>AMTRAK</a:t>
            </a:r>
            <a:r>
              <a:rPr dirty="0"/>
              <a:t>,</a:t>
            </a:r>
            <a:r>
              <a:rPr spc="55" dirty="0"/>
              <a:t> </a:t>
            </a:r>
            <a:r>
              <a:rPr spc="-10" dirty="0"/>
              <a:t>2023.</a:t>
            </a:r>
          </a:p>
        </p:txBody>
      </p:sp>
      <p:pic>
        <p:nvPicPr>
          <p:cNvPr id="270" name="object 270" descr="Amtrak logo"/>
          <p:cNvPicPr/>
          <p:nvPr/>
        </p:nvPicPr>
        <p:blipFill>
          <a:blip r:embed="rId2" cstate="print"/>
          <a:stretch>
            <a:fillRect/>
          </a:stretch>
        </p:blipFill>
        <p:spPr>
          <a:xfrm>
            <a:off x="17987691" y="11006828"/>
            <a:ext cx="2047056" cy="188990"/>
          </a:xfrm>
          <a:prstGeom prst="rect">
            <a:avLst/>
          </a:prstGeom>
        </p:spPr>
      </p:pic>
      <p:pic>
        <p:nvPicPr>
          <p:cNvPr id="8" name="Picture 7" descr="9 car bi-level consist example: includes 3 coach cars with one accessible space and accessible restroom each; Diner - no accessible space; Lounge Car - 1 accessible space and accessible restroom; 3 Sleeper cars each with 1 accessible restroom and 1 accessible restroom; 1 Utility Car with baggage and crew rooms - no accessible spaces ">
            <a:extLst>
              <a:ext uri="{FF2B5EF4-FFF2-40B4-BE49-F238E27FC236}">
                <a16:creationId xmlns:a16="http://schemas.microsoft.com/office/drawing/2014/main" id="{D206B286-EFDF-4450-3240-90C9545DE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90" y="1082675"/>
            <a:ext cx="19400063" cy="9758306"/>
          </a:xfrm>
          <a:prstGeom prst="rect">
            <a:avLst/>
          </a:prstGeom>
        </p:spPr>
      </p:pic>
    </p:spTree>
    <p:extLst>
      <p:ext uri="{BB962C8B-B14F-4D97-AF65-F5344CB8AC3E}">
        <p14:creationId xmlns:p14="http://schemas.microsoft.com/office/powerpoint/2010/main" val="291671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a:extLst>
              <a:ext uri="{C183D7F6-B498-43B3-948B-1728B52AA6E4}">
                <adec:decorative xmlns:adec="http://schemas.microsoft.com/office/drawing/2017/decorative" val="1"/>
              </a:ext>
            </a:extLst>
          </p:cNvPr>
          <p:cNvSpPr/>
          <p:nvPr/>
        </p:nvSpPr>
        <p:spPr>
          <a:xfrm>
            <a:off x="0" y="43"/>
            <a:ext cx="20104100" cy="857885"/>
          </a:xfrm>
          <a:custGeom>
            <a:avLst/>
            <a:gdLst/>
            <a:ahLst/>
            <a:cxnLst/>
            <a:rect l="l" t="t" r="r" b="b"/>
            <a:pathLst>
              <a:path w="20104100" h="857885">
                <a:moveTo>
                  <a:pt x="20104073" y="0"/>
                </a:moveTo>
                <a:lnTo>
                  <a:pt x="0" y="0"/>
                </a:lnTo>
                <a:lnTo>
                  <a:pt x="0" y="857284"/>
                </a:lnTo>
                <a:lnTo>
                  <a:pt x="20104073" y="857284"/>
                </a:lnTo>
                <a:lnTo>
                  <a:pt x="20104073" y="0"/>
                </a:lnTo>
                <a:close/>
              </a:path>
            </a:pathLst>
          </a:custGeom>
          <a:solidFill>
            <a:srgbClr val="00527D"/>
          </a:solidFill>
        </p:spPr>
        <p:txBody>
          <a:bodyPr wrap="square" lIns="0" tIns="0" rIns="0" bIns="0" rtlCol="0"/>
          <a:lstStyle/>
          <a:p>
            <a:endParaRPr/>
          </a:p>
        </p:txBody>
      </p:sp>
      <p:sp>
        <p:nvSpPr>
          <p:cNvPr id="10" name="object 10"/>
          <p:cNvSpPr txBox="1">
            <a:spLocks noGrp="1"/>
          </p:cNvSpPr>
          <p:nvPr>
            <p:ph type="title"/>
          </p:nvPr>
        </p:nvSpPr>
        <p:spPr>
          <a:prstGeom prst="rect">
            <a:avLst/>
          </a:prstGeom>
        </p:spPr>
        <p:txBody>
          <a:bodyPr vert="horz" wrap="square" lIns="0" tIns="15875" rIns="0" bIns="0" rtlCol="0">
            <a:spAutoFit/>
          </a:bodyPr>
          <a:lstStyle/>
          <a:p>
            <a:pPr marL="13335">
              <a:lnSpc>
                <a:spcPct val="100000"/>
              </a:lnSpc>
              <a:spcBef>
                <a:spcPts val="125"/>
              </a:spcBef>
            </a:pPr>
            <a:r>
              <a:rPr dirty="0"/>
              <a:t>Alternative</a:t>
            </a:r>
            <a:r>
              <a:rPr spc="245" dirty="0"/>
              <a:t> </a:t>
            </a:r>
            <a:r>
              <a:rPr dirty="0"/>
              <a:t>Design</a:t>
            </a:r>
            <a:r>
              <a:rPr spc="254" dirty="0"/>
              <a:t> </a:t>
            </a:r>
            <a:r>
              <a:rPr spc="-10" dirty="0"/>
              <a:t>Standards</a:t>
            </a:r>
          </a:p>
        </p:txBody>
      </p:sp>
      <p:sp>
        <p:nvSpPr>
          <p:cNvPr id="13" name="Text Placeholder 12">
            <a:extLst>
              <a:ext uri="{FF2B5EF4-FFF2-40B4-BE49-F238E27FC236}">
                <a16:creationId xmlns:a16="http://schemas.microsoft.com/office/drawing/2014/main" id="{FED984CD-D77C-0374-F0CD-1C150AFE9771}"/>
              </a:ext>
            </a:extLst>
          </p:cNvPr>
          <p:cNvSpPr>
            <a:spLocks noGrp="1"/>
          </p:cNvSpPr>
          <p:nvPr>
            <p:ph type="body" idx="1"/>
          </p:nvPr>
        </p:nvSpPr>
        <p:spPr>
          <a:xfrm>
            <a:off x="1005205" y="1229735"/>
            <a:ext cx="18093690" cy="10348987"/>
          </a:xfrm>
        </p:spPr>
        <p:txBody>
          <a:bodyPr/>
          <a:lstStyle/>
          <a:p>
            <a:pPr marL="514350" indent="-514350">
              <a:lnSpc>
                <a:spcPct val="100000"/>
              </a:lnSpc>
              <a:spcBef>
                <a:spcPts val="409"/>
              </a:spcBef>
              <a:buSzPct val="96825"/>
              <a:buFont typeface="+mj-lt"/>
              <a:buAutoNum type="arabicPeriod"/>
              <a:tabLst>
                <a:tab pos="346075" algn="l"/>
              </a:tabLst>
            </a:pPr>
            <a:r>
              <a:rPr lang="en-US" sz="3150" b="1" dirty="0">
                <a:latin typeface="Arial"/>
                <a:cs typeface="Arial"/>
              </a:rPr>
              <a:t>Accessible</a:t>
            </a:r>
            <a:r>
              <a:rPr lang="en-US" sz="3150" b="1" spc="-30" dirty="0">
                <a:latin typeface="Arial"/>
                <a:cs typeface="Arial"/>
              </a:rPr>
              <a:t> </a:t>
            </a:r>
            <a:r>
              <a:rPr lang="en-US" sz="3150" b="1" dirty="0">
                <a:latin typeface="Arial"/>
                <a:cs typeface="Arial"/>
              </a:rPr>
              <a:t>Core</a:t>
            </a:r>
            <a:r>
              <a:rPr lang="en-US" sz="3150" b="1" spc="-30" dirty="0">
                <a:latin typeface="Arial"/>
                <a:cs typeface="Arial"/>
              </a:rPr>
              <a:t> </a:t>
            </a:r>
            <a:r>
              <a:rPr lang="en-US" sz="3150" b="1" spc="-10" dirty="0">
                <a:latin typeface="Arial"/>
                <a:cs typeface="Arial"/>
              </a:rPr>
              <a:t>Trainset </a:t>
            </a:r>
          </a:p>
          <a:p>
            <a:pPr marL="914400" lvl="1" indent="-457200">
              <a:spcBef>
                <a:spcPts val="409"/>
              </a:spcBef>
              <a:buSzPct val="96825"/>
              <a:buFont typeface="Arial" panose="020B0604020202020204" pitchFamily="34" charset="0"/>
              <a:buChar char="•"/>
              <a:tabLst>
                <a:tab pos="346075" algn="l"/>
              </a:tabLst>
            </a:pPr>
            <a:r>
              <a:rPr lang="en-US" sz="2900" dirty="0">
                <a:latin typeface="Arial"/>
                <a:cs typeface="Arial"/>
              </a:rPr>
              <a:t>Enhanced</a:t>
            </a:r>
            <a:r>
              <a:rPr lang="en-US" sz="2900" spc="-15" dirty="0">
                <a:latin typeface="Arial"/>
                <a:cs typeface="Arial"/>
              </a:rPr>
              <a:t> </a:t>
            </a:r>
            <a:r>
              <a:rPr lang="en-US" sz="2900" dirty="0">
                <a:latin typeface="Arial"/>
                <a:cs typeface="Arial"/>
              </a:rPr>
              <a:t>mobility</a:t>
            </a:r>
            <a:r>
              <a:rPr lang="en-US" sz="2900" spc="-15" dirty="0">
                <a:latin typeface="Arial"/>
                <a:cs typeface="Arial"/>
              </a:rPr>
              <a:t> </a:t>
            </a:r>
            <a:r>
              <a:rPr lang="en-US" sz="2900" dirty="0">
                <a:latin typeface="Arial"/>
                <a:cs typeface="Arial"/>
              </a:rPr>
              <a:t>between</a:t>
            </a:r>
            <a:r>
              <a:rPr lang="en-US" sz="2900" spc="-10" dirty="0">
                <a:latin typeface="Arial"/>
                <a:cs typeface="Arial"/>
              </a:rPr>
              <a:t> </a:t>
            </a:r>
            <a:r>
              <a:rPr lang="en-US" sz="2900" dirty="0">
                <a:latin typeface="Arial"/>
                <a:cs typeface="Arial"/>
              </a:rPr>
              <a:t>cars,</a:t>
            </a:r>
            <a:r>
              <a:rPr lang="en-US" sz="2900" spc="-15" dirty="0">
                <a:latin typeface="Arial"/>
                <a:cs typeface="Arial"/>
              </a:rPr>
              <a:t> </a:t>
            </a:r>
            <a:r>
              <a:rPr lang="en-US" sz="2900" dirty="0">
                <a:latin typeface="Arial"/>
                <a:cs typeface="Arial"/>
              </a:rPr>
              <a:t>semi</a:t>
            </a:r>
            <a:r>
              <a:rPr lang="en-US" sz="2900" spc="-15" dirty="0">
                <a:latin typeface="Arial"/>
                <a:cs typeface="Arial"/>
              </a:rPr>
              <a:t> </a:t>
            </a:r>
            <a:r>
              <a:rPr lang="en-US" sz="2900" dirty="0">
                <a:latin typeface="Arial"/>
                <a:cs typeface="Arial"/>
              </a:rPr>
              <a:t>permanent</a:t>
            </a:r>
            <a:r>
              <a:rPr lang="en-US" sz="2900" spc="-10" dirty="0">
                <a:latin typeface="Arial"/>
                <a:cs typeface="Arial"/>
              </a:rPr>
              <a:t> coupling.</a:t>
            </a:r>
            <a:endParaRPr lang="en-US" sz="2900" dirty="0">
              <a:latin typeface="Arial"/>
              <a:cs typeface="Arial"/>
            </a:endParaRPr>
          </a:p>
          <a:p>
            <a:pPr marL="12700">
              <a:lnSpc>
                <a:spcPct val="100000"/>
              </a:lnSpc>
              <a:spcBef>
                <a:spcPts val="1800"/>
              </a:spcBef>
              <a:tabLst>
                <a:tab pos="405765" algn="l"/>
              </a:tabLst>
            </a:pPr>
            <a:r>
              <a:rPr lang="en-US" sz="3150" b="1" dirty="0">
                <a:latin typeface="Arial"/>
                <a:cs typeface="Arial"/>
              </a:rPr>
              <a:t>2. Number</a:t>
            </a:r>
            <a:r>
              <a:rPr lang="en-US" sz="3150" b="1" spc="-15" dirty="0">
                <a:latin typeface="Arial"/>
                <a:cs typeface="Arial"/>
              </a:rPr>
              <a:t> </a:t>
            </a:r>
            <a:r>
              <a:rPr lang="en-US" sz="3150" b="1" dirty="0">
                <a:latin typeface="Arial"/>
                <a:cs typeface="Arial"/>
              </a:rPr>
              <a:t>of</a:t>
            </a:r>
            <a:r>
              <a:rPr lang="en-US" sz="3150" b="1" spc="-10" dirty="0">
                <a:latin typeface="Arial"/>
                <a:cs typeface="Arial"/>
              </a:rPr>
              <a:t> Accommodations</a:t>
            </a:r>
          </a:p>
          <a:p>
            <a:pPr marL="927100" lvl="1" indent="-457200">
              <a:spcBef>
                <a:spcPts val="409"/>
              </a:spcBef>
              <a:buFont typeface="Arial" panose="020B0604020202020204" pitchFamily="34" charset="0"/>
              <a:buChar char="•"/>
              <a:tabLst>
                <a:tab pos="405765" algn="l"/>
              </a:tabLst>
            </a:pPr>
            <a:r>
              <a:rPr lang="en-US" sz="2900" dirty="0">
                <a:latin typeface="Arial"/>
                <a:cs typeface="Arial"/>
              </a:rPr>
              <a:t>Number</a:t>
            </a:r>
            <a:r>
              <a:rPr lang="en-US" sz="2900" spc="-20" dirty="0">
                <a:latin typeface="Arial"/>
                <a:cs typeface="Arial"/>
              </a:rPr>
              <a:t> </a:t>
            </a:r>
            <a:r>
              <a:rPr lang="en-US" sz="2900" dirty="0">
                <a:latin typeface="Arial"/>
                <a:cs typeface="Arial"/>
              </a:rPr>
              <a:t>of</a:t>
            </a:r>
            <a:r>
              <a:rPr lang="en-US" sz="2900" spc="-5" dirty="0">
                <a:latin typeface="Arial"/>
                <a:cs typeface="Arial"/>
              </a:rPr>
              <a:t> </a:t>
            </a:r>
            <a:r>
              <a:rPr lang="en-US" sz="2900" dirty="0">
                <a:latin typeface="Arial"/>
                <a:cs typeface="Arial"/>
              </a:rPr>
              <a:t>accessible</a:t>
            </a:r>
            <a:r>
              <a:rPr lang="en-US" sz="2900" spc="-10" dirty="0">
                <a:latin typeface="Arial"/>
                <a:cs typeface="Arial"/>
              </a:rPr>
              <a:t> </a:t>
            </a:r>
            <a:r>
              <a:rPr lang="en-US" sz="2900" dirty="0">
                <a:latin typeface="Arial"/>
                <a:cs typeface="Arial"/>
              </a:rPr>
              <a:t>coach/bedroom</a:t>
            </a:r>
            <a:r>
              <a:rPr lang="en-US" sz="2900" spc="-5" dirty="0">
                <a:latin typeface="Arial"/>
                <a:cs typeface="Arial"/>
              </a:rPr>
              <a:t> </a:t>
            </a:r>
            <a:r>
              <a:rPr lang="en-US" sz="2900" dirty="0">
                <a:latin typeface="Arial"/>
                <a:cs typeface="Arial"/>
              </a:rPr>
              <a:t>spaces</a:t>
            </a:r>
            <a:r>
              <a:rPr lang="en-US" sz="2900" spc="-10" dirty="0">
                <a:latin typeface="Arial"/>
                <a:cs typeface="Arial"/>
              </a:rPr>
              <a:t> </a:t>
            </a:r>
            <a:r>
              <a:rPr lang="en-US" sz="2900" dirty="0">
                <a:latin typeface="Arial"/>
                <a:cs typeface="Arial"/>
              </a:rPr>
              <a:t>in</a:t>
            </a:r>
            <a:r>
              <a:rPr lang="en-US" sz="2900" spc="-5" dirty="0">
                <a:latin typeface="Arial"/>
                <a:cs typeface="Arial"/>
              </a:rPr>
              <a:t> </a:t>
            </a:r>
            <a:r>
              <a:rPr lang="en-US" sz="2900" dirty="0">
                <a:latin typeface="Arial"/>
                <a:cs typeface="Arial"/>
              </a:rPr>
              <a:t>a</a:t>
            </a:r>
            <a:r>
              <a:rPr lang="en-US" sz="2900" spc="-5" dirty="0">
                <a:latin typeface="Arial"/>
                <a:cs typeface="Arial"/>
              </a:rPr>
              <a:t> </a:t>
            </a:r>
            <a:r>
              <a:rPr lang="en-US" sz="2900" dirty="0">
                <a:latin typeface="Arial"/>
                <a:cs typeface="Arial"/>
              </a:rPr>
              <a:t>trainset</a:t>
            </a:r>
            <a:r>
              <a:rPr lang="en-US" sz="2900" spc="-10" dirty="0">
                <a:latin typeface="Arial"/>
                <a:cs typeface="Arial"/>
              </a:rPr>
              <a:t> </a:t>
            </a:r>
            <a:r>
              <a:rPr lang="en-US" sz="2900" dirty="0">
                <a:latin typeface="Arial"/>
                <a:cs typeface="Arial"/>
              </a:rPr>
              <a:t>equal</a:t>
            </a:r>
            <a:r>
              <a:rPr lang="en-US" sz="2900" spc="-5" dirty="0">
                <a:latin typeface="Arial"/>
                <a:cs typeface="Arial"/>
              </a:rPr>
              <a:t> </a:t>
            </a:r>
            <a:r>
              <a:rPr lang="en-US" sz="2900" dirty="0">
                <a:latin typeface="Arial"/>
                <a:cs typeface="Arial"/>
              </a:rPr>
              <a:t>to</a:t>
            </a:r>
            <a:r>
              <a:rPr lang="en-US" sz="2900" spc="-10" dirty="0">
                <a:latin typeface="Arial"/>
                <a:cs typeface="Arial"/>
              </a:rPr>
              <a:t> </a:t>
            </a:r>
            <a:r>
              <a:rPr lang="en-US" sz="2900" dirty="0">
                <a:latin typeface="Arial"/>
                <a:cs typeface="Arial"/>
              </a:rPr>
              <a:t>or</a:t>
            </a:r>
            <a:r>
              <a:rPr lang="en-US" sz="2900" spc="-5" dirty="0">
                <a:latin typeface="Arial"/>
                <a:cs typeface="Arial"/>
              </a:rPr>
              <a:t> </a:t>
            </a:r>
            <a:r>
              <a:rPr lang="en-US" sz="2900" dirty="0">
                <a:latin typeface="Arial"/>
                <a:cs typeface="Arial"/>
              </a:rPr>
              <a:t>greater</a:t>
            </a:r>
            <a:r>
              <a:rPr lang="en-US" sz="2900" spc="-10" dirty="0">
                <a:latin typeface="Arial"/>
                <a:cs typeface="Arial"/>
              </a:rPr>
              <a:t> </a:t>
            </a:r>
            <a:r>
              <a:rPr lang="en-US" sz="2900" dirty="0">
                <a:latin typeface="Arial"/>
                <a:cs typeface="Arial"/>
              </a:rPr>
              <a:t>than</a:t>
            </a:r>
            <a:r>
              <a:rPr lang="en-US" sz="2900" spc="-5" dirty="0">
                <a:latin typeface="Arial"/>
                <a:cs typeface="Arial"/>
              </a:rPr>
              <a:t> </a:t>
            </a:r>
            <a:r>
              <a:rPr lang="en-US" sz="2900" dirty="0">
                <a:latin typeface="Arial"/>
                <a:cs typeface="Arial"/>
              </a:rPr>
              <a:t>the</a:t>
            </a:r>
            <a:r>
              <a:rPr lang="en-US" sz="2900" spc="-5" dirty="0">
                <a:latin typeface="Arial"/>
                <a:cs typeface="Arial"/>
              </a:rPr>
              <a:t> </a:t>
            </a:r>
            <a:r>
              <a:rPr lang="en-US" sz="2900" spc="-10" dirty="0">
                <a:latin typeface="Arial"/>
                <a:cs typeface="Arial"/>
              </a:rPr>
              <a:t>number </a:t>
            </a:r>
            <a:r>
              <a:rPr lang="en-US" sz="2900" dirty="0">
                <a:latin typeface="Arial"/>
                <a:cs typeface="Arial"/>
              </a:rPr>
              <a:t>of</a:t>
            </a:r>
            <a:r>
              <a:rPr lang="en-US" sz="2900" spc="-5" dirty="0">
                <a:latin typeface="Arial"/>
                <a:cs typeface="Arial"/>
              </a:rPr>
              <a:t> </a:t>
            </a:r>
            <a:r>
              <a:rPr lang="en-US" sz="2900" dirty="0">
                <a:latin typeface="Arial"/>
                <a:cs typeface="Arial"/>
              </a:rPr>
              <a:t>coach/sleeper</a:t>
            </a:r>
            <a:r>
              <a:rPr lang="en-US" sz="2900" spc="-5" dirty="0">
                <a:latin typeface="Arial"/>
                <a:cs typeface="Arial"/>
              </a:rPr>
              <a:t> </a:t>
            </a:r>
            <a:r>
              <a:rPr lang="en-US" sz="2900" dirty="0">
                <a:latin typeface="Arial"/>
                <a:cs typeface="Arial"/>
              </a:rPr>
              <a:t>cars in</a:t>
            </a:r>
            <a:r>
              <a:rPr lang="en-US" sz="2900" spc="-5" dirty="0">
                <a:latin typeface="Arial"/>
                <a:cs typeface="Arial"/>
              </a:rPr>
              <a:t> </a:t>
            </a:r>
            <a:r>
              <a:rPr lang="en-US" sz="2900" dirty="0">
                <a:latin typeface="Arial"/>
                <a:cs typeface="Arial"/>
              </a:rPr>
              <a:t>the </a:t>
            </a:r>
            <a:r>
              <a:rPr lang="en-US" sz="2900" spc="-10" dirty="0">
                <a:latin typeface="Arial"/>
                <a:cs typeface="Arial"/>
              </a:rPr>
              <a:t>trainset.</a:t>
            </a:r>
            <a:endParaRPr lang="en-US" sz="2900" dirty="0">
              <a:latin typeface="Arial"/>
              <a:cs typeface="Arial"/>
            </a:endParaRPr>
          </a:p>
          <a:p>
            <a:pPr marL="12700">
              <a:lnSpc>
                <a:spcPct val="100000"/>
              </a:lnSpc>
              <a:spcBef>
                <a:spcPts val="1800"/>
              </a:spcBef>
              <a:tabLst>
                <a:tab pos="405765" algn="l"/>
              </a:tabLst>
            </a:pPr>
            <a:r>
              <a:rPr lang="en-US" sz="3150" b="1" spc="-10" dirty="0">
                <a:latin typeface="Arial"/>
                <a:cs typeface="Arial"/>
              </a:rPr>
              <a:t>3. Access to Amenities</a:t>
            </a:r>
          </a:p>
          <a:p>
            <a:pPr marL="927100" lvl="1" indent="-457200">
              <a:spcBef>
                <a:spcPts val="409"/>
              </a:spcBef>
              <a:buFont typeface="Arial" panose="020B0604020202020204" pitchFamily="34" charset="0"/>
              <a:buChar char="•"/>
              <a:tabLst>
                <a:tab pos="405765" algn="l"/>
              </a:tabLst>
            </a:pPr>
            <a:r>
              <a:rPr lang="en-US" sz="2900" spc="-10" dirty="0">
                <a:latin typeface="Arial"/>
                <a:cs typeface="Arial"/>
              </a:rPr>
              <a:t>All accessible spaces within an accessible core area of the trainset, with access to amenities, via accessible 32” wide path.</a:t>
            </a:r>
          </a:p>
          <a:p>
            <a:pPr marL="12700">
              <a:lnSpc>
                <a:spcPct val="100000"/>
              </a:lnSpc>
              <a:spcBef>
                <a:spcPts val="1800"/>
              </a:spcBef>
              <a:tabLst>
                <a:tab pos="405765" algn="l"/>
              </a:tabLst>
            </a:pPr>
            <a:r>
              <a:rPr lang="en-US" sz="3150" b="1" spc="-10" dirty="0">
                <a:latin typeface="Arial"/>
                <a:cs typeface="Arial"/>
              </a:rPr>
              <a:t>4. Priority Positions</a:t>
            </a:r>
          </a:p>
          <a:p>
            <a:pPr marL="927100" lvl="1" indent="-457200">
              <a:spcBef>
                <a:spcPts val="409"/>
              </a:spcBef>
              <a:buFont typeface="Arial" panose="020B0604020202020204" pitchFamily="34" charset="0"/>
              <a:buChar char="•"/>
              <a:tabLst>
                <a:tab pos="405765" algn="l"/>
              </a:tabLst>
            </a:pPr>
            <a:r>
              <a:rPr lang="en-US" sz="2900" spc="-10" dirty="0">
                <a:latin typeface="Arial"/>
                <a:cs typeface="Arial"/>
              </a:rPr>
              <a:t>Accessible sleeper and coach cars will have priority over any non-accessible sleeper and coach cars in terms of proximity to dining and lounge cars.</a:t>
            </a:r>
          </a:p>
          <a:p>
            <a:pPr marL="12700">
              <a:lnSpc>
                <a:spcPct val="100000"/>
              </a:lnSpc>
              <a:spcBef>
                <a:spcPts val="1800"/>
              </a:spcBef>
              <a:tabLst>
                <a:tab pos="405765" algn="l"/>
              </a:tabLst>
            </a:pPr>
            <a:r>
              <a:rPr lang="en-US" sz="3150" b="1" spc="-10" dirty="0">
                <a:latin typeface="Arial"/>
                <a:cs typeface="Arial"/>
              </a:rPr>
              <a:t>5. Access to Redundant Restrooms</a:t>
            </a:r>
          </a:p>
          <a:p>
            <a:pPr marL="927100" lvl="1" indent="-457200">
              <a:spcBef>
                <a:spcPts val="409"/>
              </a:spcBef>
              <a:buFont typeface="Arial" panose="020B0604020202020204" pitchFamily="34" charset="0"/>
              <a:buChar char="•"/>
              <a:tabLst>
                <a:tab pos="405765" algn="l"/>
              </a:tabLst>
            </a:pPr>
            <a:r>
              <a:rPr lang="en-US" sz="2900" spc="-10" dirty="0">
                <a:latin typeface="Arial"/>
                <a:cs typeface="Arial"/>
              </a:rPr>
              <a:t>All accessible spaces will have access to at least two accessible restrooms, via an accessible 32” wide path.</a:t>
            </a:r>
          </a:p>
          <a:p>
            <a:pPr marL="12700">
              <a:lnSpc>
                <a:spcPct val="100000"/>
              </a:lnSpc>
              <a:spcBef>
                <a:spcPts val="1800"/>
              </a:spcBef>
              <a:tabLst>
                <a:tab pos="405765" algn="l"/>
              </a:tabLst>
            </a:pPr>
            <a:r>
              <a:rPr lang="en-US" sz="3150" b="1" spc="-10" dirty="0">
                <a:latin typeface="Arial"/>
                <a:cs typeface="Arial"/>
              </a:rPr>
              <a:t>6. Access to Redundant Vertical Access Points</a:t>
            </a:r>
          </a:p>
          <a:p>
            <a:pPr marL="927100" lvl="1" indent="-457200">
              <a:spcBef>
                <a:spcPts val="409"/>
              </a:spcBef>
              <a:buFont typeface="Arial" panose="020B0604020202020204" pitchFamily="34" charset="0"/>
              <a:buChar char="•"/>
              <a:tabLst>
                <a:tab pos="405765" algn="l"/>
              </a:tabLst>
            </a:pPr>
            <a:r>
              <a:rPr lang="en-US" sz="2900" spc="-10" dirty="0">
                <a:latin typeface="Arial"/>
                <a:cs typeface="Arial"/>
              </a:rPr>
              <a:t>All accessible coach spaces and accessible bedrooms on the upper level of a bi-level train will have access, via an accessible 32” wide path, to at least two accessible elevators for boarding and deboarding.</a:t>
            </a:r>
          </a:p>
          <a:p>
            <a:pPr marL="469900" indent="-457200">
              <a:lnSpc>
                <a:spcPct val="100000"/>
              </a:lnSpc>
              <a:spcBef>
                <a:spcPts val="2355"/>
              </a:spcBef>
              <a:buFont typeface="Arial" panose="020B0604020202020204" pitchFamily="34" charset="0"/>
              <a:buChar char="•"/>
              <a:tabLst>
                <a:tab pos="405765" algn="l"/>
              </a:tabLst>
            </a:pPr>
            <a:endParaRPr lang="en-US" sz="3150" dirty="0">
              <a:latin typeface="Arial"/>
              <a:cs typeface="Arial"/>
            </a:endParaRPr>
          </a:p>
          <a:p>
            <a:endParaRPr lang="en-US" dirty="0"/>
          </a:p>
        </p:txBody>
      </p:sp>
      <p:sp>
        <p:nvSpPr>
          <p:cNvPr id="12" name="object 12">
            <a:extLst>
              <a:ext uri="{C183D7F6-B498-43B3-948B-1728B52AA6E4}">
                <adec:decorative xmlns:adec="http://schemas.microsoft.com/office/drawing/2017/decorative" val="1"/>
              </a:ext>
            </a:extLst>
          </p:cNvPr>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50" dirty="0"/>
              <a:t> </a:t>
            </a:r>
            <a:r>
              <a:rPr b="1" dirty="0">
                <a:latin typeface="NeueHaasGroteskDisp Pro"/>
                <a:cs typeface="NeueHaasGroteskDisp Pro"/>
              </a:rPr>
              <a:t>AMTRAK</a:t>
            </a:r>
            <a:r>
              <a:rPr dirty="0"/>
              <a:t>,</a:t>
            </a:r>
            <a:r>
              <a:rPr spc="55" dirty="0"/>
              <a:t> </a:t>
            </a:r>
            <a:r>
              <a:rPr spc="-10" dirty="0"/>
              <a:t>2023.</a:t>
            </a:r>
          </a:p>
        </p:txBody>
      </p:sp>
      <p:pic>
        <p:nvPicPr>
          <p:cNvPr id="11" name="object 11" descr="Amtrak logo">
            <a:extLst>
              <a:ext uri="{C183D7F6-B498-43B3-948B-1728B52AA6E4}">
                <adec:decorative xmlns:adec="http://schemas.microsoft.com/office/drawing/2017/decorative" val="0"/>
              </a:ext>
            </a:extLst>
          </p:cNvPr>
          <p:cNvPicPr/>
          <p:nvPr/>
        </p:nvPicPr>
        <p:blipFill>
          <a:blip r:embed="rId2" cstate="print"/>
          <a:stretch>
            <a:fillRect/>
          </a:stretch>
        </p:blipFill>
        <p:spPr>
          <a:xfrm>
            <a:off x="17986100" y="11030730"/>
            <a:ext cx="2048596" cy="189141"/>
          </a:xfrm>
          <a:prstGeom prst="rect">
            <a:avLst/>
          </a:prstGeom>
        </p:spPr>
      </p:pic>
    </p:spTree>
    <p:extLst>
      <p:ext uri="{BB962C8B-B14F-4D97-AF65-F5344CB8AC3E}">
        <p14:creationId xmlns:p14="http://schemas.microsoft.com/office/powerpoint/2010/main" val="2218576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a:extLst>
              <a:ext uri="{C183D7F6-B498-43B3-948B-1728B52AA6E4}">
                <adec:decorative xmlns:adec="http://schemas.microsoft.com/office/drawing/2017/decorative" val="1"/>
              </a:ext>
            </a:extLst>
          </p:cNvPr>
          <p:cNvSpPr/>
          <p:nvPr/>
        </p:nvSpPr>
        <p:spPr>
          <a:xfrm>
            <a:off x="0" y="43"/>
            <a:ext cx="20104100" cy="857885"/>
          </a:xfrm>
          <a:custGeom>
            <a:avLst/>
            <a:gdLst/>
            <a:ahLst/>
            <a:cxnLst/>
            <a:rect l="l" t="t" r="r" b="b"/>
            <a:pathLst>
              <a:path w="20104100" h="857885">
                <a:moveTo>
                  <a:pt x="20104073" y="0"/>
                </a:moveTo>
                <a:lnTo>
                  <a:pt x="0" y="0"/>
                </a:lnTo>
                <a:lnTo>
                  <a:pt x="0" y="857284"/>
                </a:lnTo>
                <a:lnTo>
                  <a:pt x="20104073" y="857284"/>
                </a:lnTo>
                <a:lnTo>
                  <a:pt x="20104073" y="0"/>
                </a:lnTo>
                <a:close/>
              </a:path>
            </a:pathLst>
          </a:custGeom>
          <a:solidFill>
            <a:srgbClr val="00527D"/>
          </a:solidFill>
        </p:spPr>
        <p:txBody>
          <a:bodyPr wrap="square" lIns="0" tIns="0" rIns="0" bIns="0" rtlCol="0"/>
          <a:lstStyle/>
          <a:p>
            <a:endParaRPr/>
          </a:p>
        </p:txBody>
      </p:sp>
      <p:sp>
        <p:nvSpPr>
          <p:cNvPr id="10" name="object 10"/>
          <p:cNvSpPr txBox="1">
            <a:spLocks noGrp="1"/>
          </p:cNvSpPr>
          <p:nvPr>
            <p:ph type="title"/>
          </p:nvPr>
        </p:nvSpPr>
        <p:spPr>
          <a:xfrm>
            <a:off x="735540" y="102183"/>
            <a:ext cx="20104100" cy="1124026"/>
          </a:xfrm>
          <a:prstGeom prst="rect">
            <a:avLst/>
          </a:prstGeom>
        </p:spPr>
        <p:txBody>
          <a:bodyPr vert="horz" wrap="square" lIns="0" tIns="15875" rIns="0" bIns="0" rtlCol="0">
            <a:spAutoFit/>
          </a:bodyPr>
          <a:lstStyle/>
          <a:p>
            <a:pPr marL="13335">
              <a:spcBef>
                <a:spcPts val="125"/>
              </a:spcBef>
            </a:pPr>
            <a:r>
              <a:rPr lang="en-US" sz="3600" dirty="0"/>
              <a:t>Single-Level</a:t>
            </a:r>
            <a:r>
              <a:rPr lang="en-US" sz="3600" spc="280" dirty="0"/>
              <a:t> </a:t>
            </a:r>
            <a:r>
              <a:rPr lang="en-US" sz="3600" dirty="0"/>
              <a:t>Trainset</a:t>
            </a:r>
            <a:r>
              <a:rPr lang="en-US" sz="3600" spc="285" dirty="0"/>
              <a:t> </a:t>
            </a:r>
            <a:r>
              <a:rPr lang="en-US" sz="3600" spc="-10" dirty="0"/>
              <a:t>Arrangement </a:t>
            </a:r>
            <a:r>
              <a:rPr lang="en-US" sz="3600" b="1" dirty="0">
                <a:solidFill>
                  <a:srgbClr val="FFFFFF"/>
                </a:solidFill>
                <a:latin typeface="Arial"/>
                <a:cs typeface="Arial"/>
              </a:rPr>
              <a:t>Preliminary</a:t>
            </a:r>
            <a:r>
              <a:rPr lang="en-US" sz="3600" b="1" spc="200" dirty="0">
                <a:solidFill>
                  <a:srgbClr val="FFFFFF"/>
                </a:solidFill>
                <a:latin typeface="Arial"/>
                <a:cs typeface="Arial"/>
              </a:rPr>
              <a:t> </a:t>
            </a:r>
            <a:r>
              <a:rPr lang="en-US" sz="3600" b="1" dirty="0">
                <a:solidFill>
                  <a:srgbClr val="FFFFFF"/>
                </a:solidFill>
                <a:latin typeface="Arial"/>
                <a:cs typeface="Arial"/>
              </a:rPr>
              <a:t>Equivalent Facilitation</a:t>
            </a:r>
            <a:r>
              <a:rPr lang="en-US" sz="3600" b="1" spc="210" dirty="0">
                <a:solidFill>
                  <a:srgbClr val="FFFFFF"/>
                </a:solidFill>
                <a:latin typeface="Arial"/>
                <a:cs typeface="Arial"/>
              </a:rPr>
              <a:t> </a:t>
            </a:r>
            <a:r>
              <a:rPr lang="en-US" sz="3600" b="1" dirty="0">
                <a:solidFill>
                  <a:srgbClr val="FFFFFF"/>
                </a:solidFill>
                <a:latin typeface="Arial"/>
                <a:cs typeface="Arial"/>
              </a:rPr>
              <a:t>Concept</a:t>
            </a:r>
            <a:r>
              <a:rPr lang="en-US" sz="3600" b="1" spc="204" dirty="0">
                <a:solidFill>
                  <a:srgbClr val="FFFFFF"/>
                </a:solidFill>
                <a:latin typeface="Arial"/>
                <a:cs typeface="Arial"/>
              </a:rPr>
              <a:t> </a:t>
            </a:r>
            <a:r>
              <a:rPr lang="en-US" sz="3600" b="1" spc="-10" dirty="0">
                <a:solidFill>
                  <a:srgbClr val="FFFFFF"/>
                </a:solidFill>
                <a:latin typeface="Arial"/>
                <a:cs typeface="Arial"/>
              </a:rPr>
              <a:t>Design</a:t>
            </a:r>
            <a:br>
              <a:rPr lang="en-US" sz="3600" dirty="0">
                <a:latin typeface="Arial"/>
                <a:cs typeface="Arial"/>
              </a:rPr>
            </a:br>
            <a:endParaRPr sz="3600" spc="-10" dirty="0"/>
          </a:p>
        </p:txBody>
      </p:sp>
      <p:sp>
        <p:nvSpPr>
          <p:cNvPr id="12" name="object 12">
            <a:extLst>
              <a:ext uri="{C183D7F6-B498-43B3-948B-1728B52AA6E4}">
                <adec:decorative xmlns:adec="http://schemas.microsoft.com/office/drawing/2017/decorative" val="1"/>
              </a:ext>
            </a:extLst>
          </p:cNvPr>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50" dirty="0"/>
              <a:t> </a:t>
            </a:r>
            <a:r>
              <a:rPr b="1" dirty="0">
                <a:latin typeface="NeueHaasGroteskDisp Pro"/>
                <a:cs typeface="NeueHaasGroteskDisp Pro"/>
              </a:rPr>
              <a:t>AMTRAK</a:t>
            </a:r>
            <a:r>
              <a:rPr dirty="0"/>
              <a:t>,</a:t>
            </a:r>
            <a:r>
              <a:rPr spc="55" dirty="0"/>
              <a:t> </a:t>
            </a:r>
            <a:r>
              <a:rPr spc="-10" dirty="0"/>
              <a:t>2023.</a:t>
            </a:r>
          </a:p>
        </p:txBody>
      </p:sp>
      <p:pic>
        <p:nvPicPr>
          <p:cNvPr id="7" name="Picture 6" descr="Single-level trainset. Shows 10 cars. 1 Coach car, 2 Accessible Coach cars, Accessible Coach Cafe, 1 Accessible Diner, 1 Accessible Diner/Lounge, 1 Accessible Sleeper Car, 2 Bedroom Sleepers, 1 Utility Car. Cars 2 to 7 have 32” Accessible Path through adjacent cars. Cars 1 on the top left and cars 8, 9 and 10 on the opposite end of the train) are non-accessible cars. Accessible core: Car 2, starting from the left, is fitted with rows of coach seats through the first half of the car. The 32” Accessible Path starts halfway down the car and extend to the right end of the car. It includes two accessible spaces, two transfer seats and a nearby storage space for wheeled mobility devices.  Nearing the end of the car to the right there is an accessible restroom. Inside the restroom, a 60” Turning Space allows access to all the bathroom features. The last element to the right is the vestibule, passengers in wheelchairs can traverse through the 32” accessible path and an open gangway into the next car. Car 3 has a similar layout, with 2 accessible spaces and 2 transfer seats, but is end to end accessible via a 32 inch path. 60” Turning Spaces are positioned throughout the car. Car 4 is the accessible coach café, consisting of both coach seating and café seating. Each side has one accessible space and one transfer seat plus storage space for wheeled mobility devices. Car 5 and 6 are the accessible diner and accessible lounge cars.  Similarly each is fitted with one accessible space and one transfer seat plus storage space for wheeled mobility devices. Car 7 is the accessible sleeper car with three accessible bedroom and non-accessible rooms. Each accessible bedroom includes an accessible bathroom with 60” turning space. Car 7 is the last car in the accessible core with the 32” accessible path. Car 8 and 9 are non-accessible sleepers.">
            <a:extLst>
              <a:ext uri="{FF2B5EF4-FFF2-40B4-BE49-F238E27FC236}">
                <a16:creationId xmlns:a16="http://schemas.microsoft.com/office/drawing/2014/main" id="{E8B53EDA-D5C6-9913-A7F2-7B0A97D60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557" y="1098896"/>
            <a:ext cx="19230985" cy="9915811"/>
          </a:xfrm>
          <a:prstGeom prst="rect">
            <a:avLst/>
          </a:prstGeom>
        </p:spPr>
      </p:pic>
      <p:pic>
        <p:nvPicPr>
          <p:cNvPr id="11" name="object 11" descr="Amtrak logo">
            <a:extLst>
              <a:ext uri="{C183D7F6-B498-43B3-948B-1728B52AA6E4}">
                <adec:decorative xmlns:adec="http://schemas.microsoft.com/office/drawing/2017/decorative" val="0"/>
              </a:ext>
            </a:extLst>
          </p:cNvPr>
          <p:cNvPicPr/>
          <p:nvPr/>
        </p:nvPicPr>
        <p:blipFill>
          <a:blip r:embed="rId3" cstate="print"/>
          <a:stretch>
            <a:fillRect/>
          </a:stretch>
        </p:blipFill>
        <p:spPr>
          <a:xfrm>
            <a:off x="17986100" y="11030730"/>
            <a:ext cx="2048596" cy="189141"/>
          </a:xfrm>
          <a:prstGeom prst="rect">
            <a:avLst/>
          </a:prstGeom>
        </p:spPr>
      </p:pic>
    </p:spTree>
    <p:extLst>
      <p:ext uri="{BB962C8B-B14F-4D97-AF65-F5344CB8AC3E}">
        <p14:creationId xmlns:p14="http://schemas.microsoft.com/office/powerpoint/2010/main" val="169660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a:extLst>
              <a:ext uri="{C183D7F6-B498-43B3-948B-1728B52AA6E4}">
                <adec:decorative xmlns:adec="http://schemas.microsoft.com/office/drawing/2017/decorative" val="1"/>
              </a:ext>
            </a:extLst>
          </p:cNvPr>
          <p:cNvSpPr/>
          <p:nvPr/>
        </p:nvSpPr>
        <p:spPr>
          <a:xfrm>
            <a:off x="0" y="43"/>
            <a:ext cx="20104100" cy="857885"/>
          </a:xfrm>
          <a:custGeom>
            <a:avLst/>
            <a:gdLst/>
            <a:ahLst/>
            <a:cxnLst/>
            <a:rect l="l" t="t" r="r" b="b"/>
            <a:pathLst>
              <a:path w="20104100" h="857885">
                <a:moveTo>
                  <a:pt x="20104073" y="0"/>
                </a:moveTo>
                <a:lnTo>
                  <a:pt x="0" y="0"/>
                </a:lnTo>
                <a:lnTo>
                  <a:pt x="0" y="857284"/>
                </a:lnTo>
                <a:lnTo>
                  <a:pt x="20104073" y="857284"/>
                </a:lnTo>
                <a:lnTo>
                  <a:pt x="20104073" y="0"/>
                </a:lnTo>
                <a:close/>
              </a:path>
            </a:pathLst>
          </a:custGeom>
          <a:solidFill>
            <a:srgbClr val="00527D"/>
          </a:solidFill>
        </p:spPr>
        <p:txBody>
          <a:bodyPr wrap="square" lIns="0" tIns="0" rIns="0" bIns="0" rtlCol="0"/>
          <a:lstStyle/>
          <a:p>
            <a:endParaRPr/>
          </a:p>
        </p:txBody>
      </p:sp>
      <p:sp>
        <p:nvSpPr>
          <p:cNvPr id="10" name="object 10"/>
          <p:cNvSpPr txBox="1">
            <a:spLocks noGrp="1"/>
          </p:cNvSpPr>
          <p:nvPr>
            <p:ph type="title"/>
          </p:nvPr>
        </p:nvSpPr>
        <p:spPr>
          <a:xfrm>
            <a:off x="735540" y="102183"/>
            <a:ext cx="20104100" cy="1124026"/>
          </a:xfrm>
          <a:prstGeom prst="rect">
            <a:avLst/>
          </a:prstGeom>
        </p:spPr>
        <p:txBody>
          <a:bodyPr vert="horz" wrap="square" lIns="0" tIns="15875" rIns="0" bIns="0" rtlCol="0">
            <a:spAutoFit/>
          </a:bodyPr>
          <a:lstStyle/>
          <a:p>
            <a:pPr marL="13335">
              <a:spcBef>
                <a:spcPts val="125"/>
              </a:spcBef>
            </a:pPr>
            <a:r>
              <a:rPr lang="en-US" sz="3600" dirty="0"/>
              <a:t>Bi-Level</a:t>
            </a:r>
            <a:r>
              <a:rPr lang="en-US" sz="3600" spc="280" dirty="0"/>
              <a:t> </a:t>
            </a:r>
            <a:r>
              <a:rPr lang="en-US" sz="3600" dirty="0"/>
              <a:t>Trainset</a:t>
            </a:r>
            <a:r>
              <a:rPr lang="en-US" sz="3600" spc="285" dirty="0"/>
              <a:t> </a:t>
            </a:r>
            <a:r>
              <a:rPr lang="en-US" sz="3600" spc="-10" dirty="0"/>
              <a:t>Arrangement </a:t>
            </a:r>
            <a:r>
              <a:rPr lang="en-US" sz="3600" b="1" dirty="0">
                <a:solidFill>
                  <a:srgbClr val="FFFFFF"/>
                </a:solidFill>
                <a:latin typeface="Arial"/>
                <a:cs typeface="Arial"/>
              </a:rPr>
              <a:t>Preliminary</a:t>
            </a:r>
            <a:r>
              <a:rPr lang="en-US" sz="3600" b="1" spc="200" dirty="0">
                <a:solidFill>
                  <a:srgbClr val="FFFFFF"/>
                </a:solidFill>
                <a:latin typeface="Arial"/>
                <a:cs typeface="Arial"/>
              </a:rPr>
              <a:t> </a:t>
            </a:r>
            <a:r>
              <a:rPr lang="en-US" sz="3600" b="1" dirty="0">
                <a:solidFill>
                  <a:srgbClr val="FFFFFF"/>
                </a:solidFill>
                <a:latin typeface="Arial"/>
                <a:cs typeface="Arial"/>
              </a:rPr>
              <a:t>Equivalent Facilitation</a:t>
            </a:r>
            <a:r>
              <a:rPr lang="en-US" sz="3600" b="1" spc="210" dirty="0">
                <a:solidFill>
                  <a:srgbClr val="FFFFFF"/>
                </a:solidFill>
                <a:latin typeface="Arial"/>
                <a:cs typeface="Arial"/>
              </a:rPr>
              <a:t> </a:t>
            </a:r>
            <a:r>
              <a:rPr lang="en-US" sz="3600" b="1" dirty="0">
                <a:solidFill>
                  <a:srgbClr val="FFFFFF"/>
                </a:solidFill>
                <a:latin typeface="Arial"/>
                <a:cs typeface="Arial"/>
              </a:rPr>
              <a:t>Concept</a:t>
            </a:r>
            <a:r>
              <a:rPr lang="en-US" sz="3600" b="1" spc="204" dirty="0">
                <a:solidFill>
                  <a:srgbClr val="FFFFFF"/>
                </a:solidFill>
                <a:latin typeface="Arial"/>
                <a:cs typeface="Arial"/>
              </a:rPr>
              <a:t> </a:t>
            </a:r>
            <a:r>
              <a:rPr lang="en-US" sz="3600" b="1" spc="-10" dirty="0">
                <a:solidFill>
                  <a:srgbClr val="FFFFFF"/>
                </a:solidFill>
                <a:latin typeface="Arial"/>
                <a:cs typeface="Arial"/>
              </a:rPr>
              <a:t>Design</a:t>
            </a:r>
            <a:br>
              <a:rPr lang="en-US" sz="3600" dirty="0">
                <a:latin typeface="Arial"/>
                <a:cs typeface="Arial"/>
              </a:rPr>
            </a:br>
            <a:endParaRPr sz="3600" spc="-10" dirty="0"/>
          </a:p>
        </p:txBody>
      </p:sp>
      <p:pic>
        <p:nvPicPr>
          <p:cNvPr id="3" name="Picture 2" descr="Bi-level trainset. Shows 9 cars. 3 cars in each row on the diagram. Cars 2 to 6 have 32” Accessible Path on second level through adjacent cars. Car 1 is labeled as the “Accessible Coach End Car” positioned at the end of the train.  On the upper level, the 32” Accessible Path extends from the gangway connecting to car 2 to a third way down, providing a path to one accessible space and one transfer seat located in this car. The remaining 2/3 of the car, to the left, is fitted with non-accessible coach seating.  60” Turning space and accessible Restroom available. Cars 1 on the top left and cars 8, 9 and 10 on the opposite end of the train) are non-accessible cars. Accessible core: Car 2, starting from the left, is fitted with rows of coach seats through the first half of the car. The 32” Accessible Path starts halfway down the car and extend to the right end of the car, includes two accessible spaces, two transfer seats and a storage space for wheeled mobility devices. Nearing the end of the car to the right there is an accessible restroom. Inside the restroom, a 60” Turning Space allows access to all the bathroom features. 60” The last element to the right is the vestibule, passengers in wheelchairs can traverse through the 32” accessible path and an open gangway into the next car.  Car 3 has 2 accessible spaces and 2 transfer seats with end to end accessible via a 32 inch path. 60” Turning Spaces are positioned throughout the car. Car 3 is fitted with a second accessible restroom. Car 3 is the accessible coach café, consisting of both coach seating and café seating.&#10;Car 5 and 6 are the accessible diner and accessible lounge cars. Each has one one accessible space and one transfer seat plus storage space for wheeled mobility devices. Car 7 is the accessible sleeper car with three accessible bedroom and other rooms. Each accessible bedroom includes an accessible bathroom with 60” turning space. Car 7 is the last car in the accessible core with the 32” accessible path.  Car 7 and 8 are non-accessible sleepers and car 9 is a utility car which is a combination car for crew and baggage. Car 6 is the Accessible sleeper car, with 3 accessible rooms located on the upper level. Each accessible bedroom includes an accessible bathroom with 60” turning space. Car 6 is the last car in the accessible core with 32” accessible paths. Cars 7, 8 and 9 are non-accessible, and include other customer rooms and crew space in car 9. &#10;">
            <a:extLst>
              <a:ext uri="{FF2B5EF4-FFF2-40B4-BE49-F238E27FC236}">
                <a16:creationId xmlns:a16="http://schemas.microsoft.com/office/drawing/2014/main" id="{2F13786F-D1E4-616F-8951-BC9CC682A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1" y="881824"/>
            <a:ext cx="19959537" cy="10325343"/>
          </a:xfrm>
          <a:prstGeom prst="rect">
            <a:avLst/>
          </a:prstGeom>
        </p:spPr>
      </p:pic>
    </p:spTree>
    <p:extLst>
      <p:ext uri="{BB962C8B-B14F-4D97-AF65-F5344CB8AC3E}">
        <p14:creationId xmlns:p14="http://schemas.microsoft.com/office/powerpoint/2010/main" val="2051006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5240" rIns="0" bIns="0" rtlCol="0">
            <a:spAutoFit/>
          </a:bodyPr>
          <a:lstStyle/>
          <a:p>
            <a:pPr marL="12700">
              <a:lnSpc>
                <a:spcPct val="100000"/>
              </a:lnSpc>
              <a:spcBef>
                <a:spcPts val="120"/>
              </a:spcBef>
            </a:pPr>
            <a:r>
              <a:rPr sz="6850" dirty="0">
                <a:latin typeface="Frutiger LT 55 Roman"/>
                <a:cs typeface="Frutiger LT 55 Roman"/>
              </a:rPr>
              <a:t>Thank</a:t>
            </a:r>
            <a:r>
              <a:rPr sz="6850" spc="5" dirty="0">
                <a:latin typeface="Frutiger LT 55 Roman"/>
                <a:cs typeface="Frutiger LT 55 Roman"/>
              </a:rPr>
              <a:t> </a:t>
            </a:r>
            <a:r>
              <a:rPr sz="6850" spc="-600" dirty="0">
                <a:latin typeface="Frutiger LT 55 Roman"/>
                <a:cs typeface="Frutiger LT 55 Roman"/>
              </a:rPr>
              <a:t>Y</a:t>
            </a:r>
            <a:r>
              <a:rPr sz="6850" spc="35" dirty="0">
                <a:latin typeface="Frutiger LT 55 Roman"/>
                <a:cs typeface="Frutiger LT 55 Roman"/>
              </a:rPr>
              <a:t>ou!</a:t>
            </a:r>
            <a:endParaRPr sz="6850">
              <a:latin typeface="Frutiger LT 55 Roman"/>
              <a:cs typeface="Frutiger LT 55 Roman"/>
            </a:endParaRPr>
          </a:p>
        </p:txBody>
      </p:sp>
      <p:sp>
        <p:nvSpPr>
          <p:cNvPr id="3" name="object 3"/>
          <p:cNvSpPr txBox="1"/>
          <p:nvPr/>
        </p:nvSpPr>
        <p:spPr>
          <a:xfrm>
            <a:off x="7882880" y="7836255"/>
            <a:ext cx="4338955" cy="654050"/>
          </a:xfrm>
          <a:prstGeom prst="rect">
            <a:avLst/>
          </a:prstGeom>
        </p:spPr>
        <p:txBody>
          <a:bodyPr vert="horz" wrap="square" lIns="0" tIns="15240" rIns="0" bIns="0" rtlCol="0">
            <a:spAutoFit/>
          </a:bodyPr>
          <a:lstStyle/>
          <a:p>
            <a:pPr marL="38100">
              <a:lnSpc>
                <a:spcPct val="100000"/>
              </a:lnSpc>
              <a:spcBef>
                <a:spcPts val="120"/>
              </a:spcBef>
            </a:pPr>
            <a:r>
              <a:rPr sz="4100" b="1" dirty="0">
                <a:solidFill>
                  <a:srgbClr val="FFFFFF"/>
                </a:solidFill>
                <a:latin typeface="Frutiger LT 45 Light"/>
                <a:cs typeface="Frutiger LT 45 Light"/>
              </a:rPr>
              <a:t>August 30,</a:t>
            </a:r>
            <a:r>
              <a:rPr sz="4100" b="1" spc="5" dirty="0">
                <a:solidFill>
                  <a:srgbClr val="FFFFFF"/>
                </a:solidFill>
                <a:latin typeface="Frutiger LT 45 Light"/>
                <a:cs typeface="Frutiger LT 45 Light"/>
              </a:rPr>
              <a:t> </a:t>
            </a:r>
            <a:r>
              <a:rPr sz="4100" b="1" spc="-20" dirty="0">
                <a:solidFill>
                  <a:srgbClr val="FFFFFF"/>
                </a:solidFill>
                <a:latin typeface="Frutiger LT 45 Light"/>
                <a:cs typeface="Frutiger LT 45 Light"/>
              </a:rPr>
              <a:t>2023</a:t>
            </a:r>
            <a:endParaRPr sz="4100" dirty="0">
              <a:latin typeface="Frutiger LT 45 Light"/>
              <a:cs typeface="Frutiger LT 45 Ligh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616</TotalTime>
  <Words>429</Words>
  <Application>Microsoft Macintosh PowerPoint</Application>
  <PresentationFormat>Custom</PresentationFormat>
  <Paragraphs>38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Frutiger LT 45 Light</vt:lpstr>
      <vt:lpstr>Frutiger LT 55 Roman</vt:lpstr>
      <vt:lpstr>NeueHaasGroteskDisp Pro</vt:lpstr>
      <vt:lpstr>Office Theme</vt:lpstr>
      <vt:lpstr>AMTRAK Public Hearing on Train Accessibility August 30, 2023</vt:lpstr>
      <vt:lpstr>The below color coding and marking system is used on the following preliminary design concept layouts to clearly identify the accessible features of the train design</vt:lpstr>
      <vt:lpstr>ADA Concept Design</vt:lpstr>
      <vt:lpstr>Alternative Design Standards</vt:lpstr>
      <vt:lpstr>Single-Level Trainset Arrangement Preliminary Equivalent Facilitation Concept Design </vt:lpstr>
      <vt:lpstr>Bi-Level Trainset Arrangement Preliminary Equivalent Facilitation Concept Design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Tuzzolino, Lauren</dc:creator>
  <cp:lastModifiedBy>Carlington, Taylor A</cp:lastModifiedBy>
  <cp:revision>18</cp:revision>
  <dcterms:created xsi:type="dcterms:W3CDTF">2023-08-30T21:01:55Z</dcterms:created>
  <dcterms:modified xsi:type="dcterms:W3CDTF">2023-09-01T18:57:11Z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2023-08-29T00:00:00Z</vt:filetime>
  </property>
  <property fmtid="{D5CDD505-2E9C-101B-9397-08002B2CF9AE}" pid="3" name="Creator">
    <vt:lpwstr>Adobe Illustrator 25.4 (Windows)</vt:lpwstr>
  </property>
  <property fmtid="{D5CDD505-2E9C-101B-9397-08002B2CF9AE}" pid="4" name="LastSaved">
    <vt:filetime>2023-08-30T00:00:00Z</vt:filetime>
  </property>
  <property fmtid="{D5CDD505-2E9C-101B-9397-08002B2CF9AE}" pid="5" name="Producer">
    <vt:lpwstr>Adobe Acrobat Pro (32-bit) 23.3.20284</vt:lpwstr>
  </property>
</Properties>
</file>